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3" r:id="rId3"/>
  </p:sldMasterIdLst>
  <p:notesMasterIdLst>
    <p:notesMasterId r:id="rId107"/>
  </p:notesMasterIdLst>
  <p:sldIdLst>
    <p:sldId id="298" r:id="rId4"/>
    <p:sldId id="299" r:id="rId5"/>
    <p:sldId id="300" r:id="rId6"/>
    <p:sldId id="301" r:id="rId7"/>
    <p:sldId id="302" r:id="rId8"/>
    <p:sldId id="303" r:id="rId9"/>
    <p:sldId id="304" r:id="rId10"/>
    <p:sldId id="305" r:id="rId11"/>
    <p:sldId id="306" r:id="rId12"/>
    <p:sldId id="307" r:id="rId13"/>
    <p:sldId id="308" r:id="rId14"/>
    <p:sldId id="309" r:id="rId15"/>
    <p:sldId id="310" r:id="rId16"/>
    <p:sldId id="311" r:id="rId17"/>
    <p:sldId id="312" r:id="rId18"/>
    <p:sldId id="313" r:id="rId19"/>
    <p:sldId id="314" r:id="rId20"/>
    <p:sldId id="315" r:id="rId21"/>
    <p:sldId id="316" r:id="rId22"/>
    <p:sldId id="318" r:id="rId23"/>
    <p:sldId id="319" r:id="rId24"/>
    <p:sldId id="320" r:id="rId25"/>
    <p:sldId id="372" r:id="rId26"/>
    <p:sldId id="321" r:id="rId27"/>
    <p:sldId id="322" r:id="rId28"/>
    <p:sldId id="323" r:id="rId29"/>
    <p:sldId id="324" r:id="rId30"/>
    <p:sldId id="369" r:id="rId31"/>
    <p:sldId id="370" r:id="rId32"/>
    <p:sldId id="325" r:id="rId33"/>
    <p:sldId id="326" r:id="rId34"/>
    <p:sldId id="371" r:id="rId35"/>
    <p:sldId id="327" r:id="rId36"/>
    <p:sldId id="328" r:id="rId37"/>
    <p:sldId id="329" r:id="rId38"/>
    <p:sldId id="330" r:id="rId39"/>
    <p:sldId id="331" r:id="rId40"/>
    <p:sldId id="332" r:id="rId41"/>
    <p:sldId id="333" r:id="rId42"/>
    <p:sldId id="334" r:id="rId43"/>
    <p:sldId id="335" r:id="rId44"/>
    <p:sldId id="336" r:id="rId45"/>
    <p:sldId id="337" r:id="rId46"/>
    <p:sldId id="338" r:id="rId47"/>
    <p:sldId id="339" r:id="rId48"/>
    <p:sldId id="340" r:id="rId49"/>
    <p:sldId id="341" r:id="rId50"/>
    <p:sldId id="360" r:id="rId51"/>
    <p:sldId id="361" r:id="rId52"/>
    <p:sldId id="362" r:id="rId53"/>
    <p:sldId id="363" r:id="rId54"/>
    <p:sldId id="364" r:id="rId55"/>
    <p:sldId id="365" r:id="rId56"/>
    <p:sldId id="378" r:id="rId57"/>
    <p:sldId id="379" r:id="rId58"/>
    <p:sldId id="380" r:id="rId59"/>
    <p:sldId id="381" r:id="rId60"/>
    <p:sldId id="382" r:id="rId61"/>
    <p:sldId id="383" r:id="rId62"/>
    <p:sldId id="384" r:id="rId63"/>
    <p:sldId id="263" r:id="rId64"/>
    <p:sldId id="264" r:id="rId65"/>
    <p:sldId id="265" r:id="rId66"/>
    <p:sldId id="353" r:id="rId67"/>
    <p:sldId id="266" r:id="rId68"/>
    <p:sldId id="267" r:id="rId69"/>
    <p:sldId id="268" r:id="rId70"/>
    <p:sldId id="269" r:id="rId71"/>
    <p:sldId id="270" r:id="rId72"/>
    <p:sldId id="271" r:id="rId73"/>
    <p:sldId id="272" r:id="rId74"/>
    <p:sldId id="273" r:id="rId75"/>
    <p:sldId id="274" r:id="rId76"/>
    <p:sldId id="275" r:id="rId77"/>
    <p:sldId id="276" r:id="rId78"/>
    <p:sldId id="277" r:id="rId79"/>
    <p:sldId id="278" r:id="rId80"/>
    <p:sldId id="354" r:id="rId81"/>
    <p:sldId id="355" r:id="rId82"/>
    <p:sldId id="356" r:id="rId83"/>
    <p:sldId id="357" r:id="rId84"/>
    <p:sldId id="358" r:id="rId85"/>
    <p:sldId id="385" r:id="rId86"/>
    <p:sldId id="374" r:id="rId87"/>
    <p:sldId id="375" r:id="rId88"/>
    <p:sldId id="376" r:id="rId89"/>
    <p:sldId id="377" r:id="rId90"/>
    <p:sldId id="386" r:id="rId91"/>
    <p:sldId id="387" r:id="rId92"/>
    <p:sldId id="388" r:id="rId93"/>
    <p:sldId id="400" r:id="rId94"/>
    <p:sldId id="389" r:id="rId95"/>
    <p:sldId id="390" r:id="rId96"/>
    <p:sldId id="391" r:id="rId97"/>
    <p:sldId id="392" r:id="rId98"/>
    <p:sldId id="393" r:id="rId99"/>
    <p:sldId id="394" r:id="rId100"/>
    <p:sldId id="395" r:id="rId101"/>
    <p:sldId id="396" r:id="rId102"/>
    <p:sldId id="397" r:id="rId103"/>
    <p:sldId id="398" r:id="rId104"/>
    <p:sldId id="399" r:id="rId105"/>
    <p:sldId id="359" r:id="rId10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34" autoAdjust="0"/>
    <p:restoredTop sz="94660"/>
  </p:normalViewPr>
  <p:slideViewPr>
    <p:cSldViewPr snapToGrid="0">
      <p:cViewPr varScale="1">
        <p:scale>
          <a:sx n="88" d="100"/>
          <a:sy n="88" d="100"/>
        </p:scale>
        <p:origin x="4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openxmlformats.org/officeDocument/2006/relationships/notesMaster" Target="notesMasters/notesMaster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presProps" Target="presProp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viewProps" Target="viewProps.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image" Target="../media/image36.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59.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98.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99.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00.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0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03.png"/></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04.png"/></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05.png"/></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0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3.png"/></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07.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4.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5.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7.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54.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55.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7.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8.png"/></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4DAB63-A83E-4D5F-8E17-395E9A489FBF}" type="datetimeFigureOut">
              <a:rPr lang="zh-TW" altLang="en-US" smtClean="0"/>
              <a:t>2016/3/23</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BF71C4-B6A8-42BF-BF6C-62744D4091D3}" type="slidenum">
              <a:rPr lang="zh-TW" altLang="en-US" smtClean="0"/>
              <a:t>‹#›</a:t>
            </a:fld>
            <a:endParaRPr lang="zh-TW" altLang="en-US"/>
          </a:p>
        </p:txBody>
      </p:sp>
    </p:spTree>
    <p:extLst>
      <p:ext uri="{BB962C8B-B14F-4D97-AF65-F5344CB8AC3E}">
        <p14:creationId xmlns:p14="http://schemas.microsoft.com/office/powerpoint/2010/main" val="2913469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投影片圖像版面配置區 1"/>
          <p:cNvSpPr>
            <a:spLocks noGrp="1" noRot="1" noChangeAspect="1" noTextEdit="1"/>
          </p:cNvSpPr>
          <p:nvPr>
            <p:ph type="sldImg"/>
          </p:nvPr>
        </p:nvSpPr>
        <p:spPr>
          <a:ln/>
        </p:spPr>
      </p:sp>
      <p:sp>
        <p:nvSpPr>
          <p:cNvPr id="53251" name="備忘稿版面配置區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TW" altLang="en-US" smtClean="0">
              <a:latin typeface="Arial" panose="020B0604020202020204" pitchFamily="34" charset="0"/>
            </a:endParaRPr>
          </a:p>
        </p:txBody>
      </p:sp>
      <p:sp>
        <p:nvSpPr>
          <p:cNvPr id="53252" name="投影片編號版面配置區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fld id="{54EECC24-CF88-4FDE-94EB-06929A1FAC5A}" type="slidenum">
              <a:rPr lang="en-US" altLang="zh-TW">
                <a:solidFill>
                  <a:srgbClr val="000000"/>
                </a:solidFill>
                <a:ea typeface="新細明體" panose="02020500000000000000" pitchFamily="18" charset="-120"/>
              </a:rPr>
              <a:pPr/>
              <a:t>2</a:t>
            </a:fld>
            <a:endParaRPr lang="en-US" altLang="zh-TW">
              <a:solidFill>
                <a:srgbClr val="000000"/>
              </a:solidFill>
              <a:ea typeface="新細明體" panose="02020500000000000000" pitchFamily="18" charset="-120"/>
            </a:endParaRPr>
          </a:p>
        </p:txBody>
      </p:sp>
    </p:spTree>
    <p:extLst>
      <p:ext uri="{BB962C8B-B14F-4D97-AF65-F5344CB8AC3E}">
        <p14:creationId xmlns:p14="http://schemas.microsoft.com/office/powerpoint/2010/main" val="31765847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3186528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3530836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25873405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12192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algn="ct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6" name="Rectangle 4"/>
            <p:cNvSpPr>
              <a:spLocks noChangeArrowheads="1"/>
            </p:cNvSpPr>
            <p:nvPr/>
          </p:nvSpPr>
          <p:spPr bwMode="hidden">
            <a:xfrm>
              <a:off x="1081" y="1065"/>
              <a:ext cx="4679" cy="159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9" name="Rectangle 7"/>
              <p:cNvSpPr>
                <a:spLocks noChangeArrowheads="1"/>
              </p:cNvSpPr>
              <p:nvPr userDrawn="1"/>
            </p:nvSpPr>
            <p:spPr bwMode="auto">
              <a:xfrm>
                <a:off x="1081" y="1065"/>
                <a:ext cx="362" cy="405"/>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 name="Rectangle 8"/>
              <p:cNvSpPr>
                <a:spLocks noChangeArrowheads="1"/>
              </p:cNvSpPr>
              <p:nvPr userDrawn="1"/>
            </p:nvSpPr>
            <p:spPr bwMode="auto">
              <a:xfrm>
                <a:off x="1437" y="672"/>
                <a:ext cx="369" cy="400"/>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1" name="Rectangle 9"/>
              <p:cNvSpPr>
                <a:spLocks noChangeArrowheads="1"/>
              </p:cNvSpPr>
              <p:nvPr userDrawn="1"/>
            </p:nvSpPr>
            <p:spPr bwMode="auto">
              <a:xfrm>
                <a:off x="719" y="2257"/>
                <a:ext cx="368" cy="404"/>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2" name="Rectangle 10"/>
              <p:cNvSpPr>
                <a:spLocks noChangeArrowheads="1"/>
              </p:cNvSpPr>
              <p:nvPr userDrawn="1"/>
            </p:nvSpPr>
            <p:spPr bwMode="auto">
              <a:xfrm>
                <a:off x="1437" y="1065"/>
                <a:ext cx="369" cy="40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3" name="Rectangle 11"/>
              <p:cNvSpPr>
                <a:spLocks noChangeArrowheads="1"/>
              </p:cNvSpPr>
              <p:nvPr userDrawn="1"/>
            </p:nvSpPr>
            <p:spPr bwMode="auto">
              <a:xfrm>
                <a:off x="719" y="1464"/>
                <a:ext cx="368" cy="399"/>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4" name="Rectangle 12"/>
              <p:cNvSpPr>
                <a:spLocks noChangeArrowheads="1"/>
              </p:cNvSpPr>
              <p:nvPr userDrawn="1"/>
            </p:nvSpPr>
            <p:spPr bwMode="auto">
              <a:xfrm>
                <a:off x="0" y="1464"/>
                <a:ext cx="367" cy="399"/>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5" name="Rectangle 13"/>
              <p:cNvSpPr>
                <a:spLocks noChangeArrowheads="1"/>
              </p:cNvSpPr>
              <p:nvPr userDrawn="1"/>
            </p:nvSpPr>
            <p:spPr bwMode="auto">
              <a:xfrm>
                <a:off x="1081" y="1464"/>
                <a:ext cx="362" cy="399"/>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6" name="Rectangle 14"/>
              <p:cNvSpPr>
                <a:spLocks noChangeArrowheads="1"/>
              </p:cNvSpPr>
              <p:nvPr userDrawn="1"/>
            </p:nvSpPr>
            <p:spPr bwMode="auto">
              <a:xfrm>
                <a:off x="361" y="1857"/>
                <a:ext cx="363" cy="40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7" name="Rectangle 15"/>
              <p:cNvSpPr>
                <a:spLocks noChangeArrowheads="1"/>
              </p:cNvSpPr>
              <p:nvPr userDrawn="1"/>
            </p:nvSpPr>
            <p:spPr bwMode="auto">
              <a:xfrm>
                <a:off x="719" y="1857"/>
                <a:ext cx="368" cy="406"/>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grpSp>
      </p:grpSp>
      <p:sp>
        <p:nvSpPr>
          <p:cNvPr id="42003" name="Rectangle 19"/>
          <p:cNvSpPr>
            <a:spLocks noGrp="1" noChangeArrowheads="1"/>
          </p:cNvSpPr>
          <p:nvPr>
            <p:ph type="ctrTitle"/>
          </p:nvPr>
        </p:nvSpPr>
        <p:spPr>
          <a:xfrm>
            <a:off x="3962400" y="1828800"/>
            <a:ext cx="8026400" cy="2209800"/>
          </a:xfrm>
        </p:spPr>
        <p:txBody>
          <a:bodyPr/>
          <a:lstStyle>
            <a:lvl1pPr>
              <a:defRPr sz="4200">
                <a:solidFill>
                  <a:srgbClr val="FFFFFF"/>
                </a:solidFill>
              </a:defRPr>
            </a:lvl1pPr>
          </a:lstStyle>
          <a:p>
            <a:pPr lvl="0"/>
            <a:r>
              <a:rPr lang="zh-TW" altLang="en-US" noProof="0" smtClean="0"/>
              <a:t>按一下以編輯母片標題樣式</a:t>
            </a:r>
          </a:p>
        </p:txBody>
      </p:sp>
      <p:sp>
        <p:nvSpPr>
          <p:cNvPr id="42004" name="Rectangle 20"/>
          <p:cNvSpPr>
            <a:spLocks noGrp="1" noChangeArrowheads="1"/>
          </p:cNvSpPr>
          <p:nvPr>
            <p:ph type="subTitle" idx="1"/>
          </p:nvPr>
        </p:nvSpPr>
        <p:spPr>
          <a:xfrm>
            <a:off x="3962400" y="4267200"/>
            <a:ext cx="8026400" cy="1752600"/>
          </a:xfrm>
        </p:spPr>
        <p:txBody>
          <a:bodyPr/>
          <a:lstStyle>
            <a:lvl1pPr marL="0" indent="0">
              <a:buFont typeface="Wingdings" panose="05000000000000000000" pitchFamily="2" charset="2"/>
              <a:buNone/>
              <a:defRPr sz="3000"/>
            </a:lvl1pPr>
          </a:lstStyle>
          <a:p>
            <a:pPr lvl="0"/>
            <a:r>
              <a:rPr lang="zh-TW" altLang="en-US" noProof="0" smtClean="0"/>
              <a:t>按一下以編輯母片副標題樣式</a:t>
            </a:r>
          </a:p>
        </p:txBody>
      </p:sp>
      <p:sp>
        <p:nvSpPr>
          <p:cNvPr id="18" name="Rectangle 16"/>
          <p:cNvSpPr>
            <a:spLocks noGrp="1" noChangeArrowheads="1"/>
          </p:cNvSpPr>
          <p:nvPr>
            <p:ph type="dt" sz="half" idx="10"/>
          </p:nvPr>
        </p:nvSpPr>
        <p:spPr>
          <a:xfrm>
            <a:off x="609600" y="6248400"/>
            <a:ext cx="2844800" cy="457200"/>
          </a:xfrm>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
        <p:nvSpPr>
          <p:cNvPr id="19" name="Rectangle 17"/>
          <p:cNvSpPr>
            <a:spLocks noGrp="1" noChangeArrowheads="1"/>
          </p:cNvSpPr>
          <p:nvPr>
            <p:ph type="ftr" sz="quarter" idx="11"/>
          </p:nvPr>
        </p:nvSpPr>
        <p:spPr/>
        <p:txBody>
          <a:bodyPr/>
          <a:lstStyle>
            <a:lvl1pPr>
              <a:defRPr/>
            </a:lvl1pPr>
          </a:lstStyle>
          <a:p>
            <a:pPr>
              <a:defRPr/>
            </a:pPr>
            <a:endParaRPr lang="en-US" altLang="zh-TW">
              <a:solidFill>
                <a:srgbClr val="000000"/>
              </a:solidFill>
            </a:endParaRPr>
          </a:p>
        </p:txBody>
      </p:sp>
      <p:sp>
        <p:nvSpPr>
          <p:cNvPr id="20" name="Rectangle 18"/>
          <p:cNvSpPr>
            <a:spLocks noGrp="1" noChangeArrowheads="1"/>
          </p:cNvSpPr>
          <p:nvPr>
            <p:ph type="sldNum" sz="quarter" idx="12"/>
          </p:nvPr>
        </p:nvSpPr>
        <p:spPr/>
        <p:txBody>
          <a:bodyPr/>
          <a:lstStyle>
            <a:lvl1pPr>
              <a:defRPr smtClean="0"/>
            </a:lvl1pPr>
          </a:lstStyle>
          <a:p>
            <a:fld id="{B424C11E-A323-4C20-A574-620204BB9F06}" type="slidenum">
              <a:rPr lang="en-US" altLang="zh-TW">
                <a:solidFill>
                  <a:srgbClr val="000000"/>
                </a:solidFill>
              </a:rPr>
              <a:pPr/>
              <a:t>‹#›</a:t>
            </a:fld>
            <a:endParaRPr lang="en-US" altLang="zh-TW">
              <a:solidFill>
                <a:srgbClr val="000000"/>
              </a:solidFill>
            </a:endParaRPr>
          </a:p>
        </p:txBody>
      </p:sp>
    </p:spTree>
    <p:extLst>
      <p:ext uri="{BB962C8B-B14F-4D97-AF65-F5344CB8AC3E}">
        <p14:creationId xmlns:p14="http://schemas.microsoft.com/office/powerpoint/2010/main" val="502451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530189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1" y="1709739"/>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TW" altLang="en-US" smtClean="0"/>
              <a:t>按一下以編輯母片文字樣式</a:t>
            </a:r>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4492059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334434" y="1628776"/>
            <a:ext cx="5611284"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48917" y="1628776"/>
            <a:ext cx="5611283"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2932673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40317" y="365126"/>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40318" y="2505075"/>
            <a:ext cx="5158316"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71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8"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9"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42304273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4"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5"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19080696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3"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4"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4088542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40318" y="457200"/>
            <a:ext cx="393276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75904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324256624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40318" y="457200"/>
            <a:ext cx="393276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smtClean="0"/>
          </a:p>
        </p:txBody>
      </p:sp>
      <p:sp>
        <p:nvSpPr>
          <p:cNvPr id="4" name="文字版面配置區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1958355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5062043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881533" y="620714"/>
            <a:ext cx="2878667" cy="5976937"/>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239184" y="620714"/>
            <a:ext cx="8439149" cy="5976937"/>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6804978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239184" y="620714"/>
            <a:ext cx="11521016" cy="719137"/>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334434" y="1628776"/>
            <a:ext cx="5611284"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48917" y="1628776"/>
            <a:ext cx="5611283"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1744257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12192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a:effectLst/>
            <a:extLst/>
          </p:spPr>
          <p:txBody>
            <a:bodyPr wrap="none" anchor="ct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algn="ct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6" name="Rectangle 4"/>
            <p:cNvSpPr>
              <a:spLocks noChangeArrowheads="1"/>
            </p:cNvSpPr>
            <p:nvPr/>
          </p:nvSpPr>
          <p:spPr bwMode="hidden">
            <a:xfrm>
              <a:off x="1081" y="1065"/>
              <a:ext cx="4679" cy="1596"/>
            </a:xfrm>
            <a:prstGeom prst="rect">
              <a:avLst/>
            </a:prstGeom>
            <a:solidFill>
              <a:schemeClr val="bg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9" name="Rectangle 7"/>
              <p:cNvSpPr>
                <a:spLocks noChangeArrowheads="1"/>
              </p:cNvSpPr>
              <p:nvPr userDrawn="1"/>
            </p:nvSpPr>
            <p:spPr bwMode="auto">
              <a:xfrm>
                <a:off x="1081" y="1065"/>
                <a:ext cx="362" cy="405"/>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 name="Rectangle 8"/>
              <p:cNvSpPr>
                <a:spLocks noChangeArrowheads="1"/>
              </p:cNvSpPr>
              <p:nvPr userDrawn="1"/>
            </p:nvSpPr>
            <p:spPr bwMode="auto">
              <a:xfrm>
                <a:off x="1437" y="672"/>
                <a:ext cx="369" cy="400"/>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1" name="Rectangle 9"/>
              <p:cNvSpPr>
                <a:spLocks noChangeArrowheads="1"/>
              </p:cNvSpPr>
              <p:nvPr userDrawn="1"/>
            </p:nvSpPr>
            <p:spPr bwMode="auto">
              <a:xfrm>
                <a:off x="719" y="2257"/>
                <a:ext cx="368" cy="404"/>
              </a:xfrm>
              <a:prstGeom prst="rect">
                <a:avLst/>
              </a:prstGeom>
              <a:solidFill>
                <a:schemeClr val="bg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2" name="Rectangle 10"/>
              <p:cNvSpPr>
                <a:spLocks noChangeArrowheads="1"/>
              </p:cNvSpPr>
              <p:nvPr userDrawn="1"/>
            </p:nvSpPr>
            <p:spPr bwMode="auto">
              <a:xfrm>
                <a:off x="1437" y="1065"/>
                <a:ext cx="369" cy="405"/>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3" name="Rectangle 11"/>
              <p:cNvSpPr>
                <a:spLocks noChangeArrowheads="1"/>
              </p:cNvSpPr>
              <p:nvPr userDrawn="1"/>
            </p:nvSpPr>
            <p:spPr bwMode="auto">
              <a:xfrm>
                <a:off x="719" y="1464"/>
                <a:ext cx="368" cy="399"/>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4" name="Rectangle 12"/>
              <p:cNvSpPr>
                <a:spLocks noChangeArrowheads="1"/>
              </p:cNvSpPr>
              <p:nvPr userDrawn="1"/>
            </p:nvSpPr>
            <p:spPr bwMode="auto">
              <a:xfrm>
                <a:off x="0" y="1464"/>
                <a:ext cx="367" cy="399"/>
              </a:xfrm>
              <a:prstGeom prst="rect">
                <a:avLst/>
              </a:prstGeom>
              <a:solidFill>
                <a:schemeClr val="bg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5" name="Rectangle 13"/>
              <p:cNvSpPr>
                <a:spLocks noChangeArrowheads="1"/>
              </p:cNvSpPr>
              <p:nvPr userDrawn="1"/>
            </p:nvSpPr>
            <p:spPr bwMode="auto">
              <a:xfrm>
                <a:off x="1081" y="1464"/>
                <a:ext cx="362" cy="399"/>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6" name="Rectangle 14"/>
              <p:cNvSpPr>
                <a:spLocks noChangeArrowheads="1"/>
              </p:cNvSpPr>
              <p:nvPr userDrawn="1"/>
            </p:nvSpPr>
            <p:spPr bwMode="auto">
              <a:xfrm>
                <a:off x="361" y="1857"/>
                <a:ext cx="363" cy="406"/>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7" name="Rectangle 15"/>
              <p:cNvSpPr>
                <a:spLocks noChangeArrowheads="1"/>
              </p:cNvSpPr>
              <p:nvPr userDrawn="1"/>
            </p:nvSpPr>
            <p:spPr bwMode="auto">
              <a:xfrm>
                <a:off x="719" y="1857"/>
                <a:ext cx="368" cy="406"/>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grpSp>
      </p:grpSp>
      <p:sp>
        <p:nvSpPr>
          <p:cNvPr id="42003" name="Rectangle 19"/>
          <p:cNvSpPr>
            <a:spLocks noGrp="1" noChangeArrowheads="1"/>
          </p:cNvSpPr>
          <p:nvPr>
            <p:ph type="ctrTitle"/>
          </p:nvPr>
        </p:nvSpPr>
        <p:spPr>
          <a:xfrm>
            <a:off x="3962400" y="1828800"/>
            <a:ext cx="8026400" cy="2209800"/>
          </a:xfrm>
        </p:spPr>
        <p:txBody>
          <a:bodyPr/>
          <a:lstStyle>
            <a:lvl1pPr>
              <a:defRPr sz="4200">
                <a:solidFill>
                  <a:srgbClr val="FFFFFF"/>
                </a:solidFill>
              </a:defRPr>
            </a:lvl1pPr>
          </a:lstStyle>
          <a:p>
            <a:pPr lvl="0"/>
            <a:r>
              <a:rPr lang="zh-TW" altLang="en-US" noProof="0" smtClean="0"/>
              <a:t>按一下以編輯母片標題樣式</a:t>
            </a:r>
          </a:p>
        </p:txBody>
      </p:sp>
      <p:sp>
        <p:nvSpPr>
          <p:cNvPr id="42004" name="Rectangle 20"/>
          <p:cNvSpPr>
            <a:spLocks noGrp="1" noChangeArrowheads="1"/>
          </p:cNvSpPr>
          <p:nvPr>
            <p:ph type="subTitle" idx="1"/>
          </p:nvPr>
        </p:nvSpPr>
        <p:spPr>
          <a:xfrm>
            <a:off x="3962400" y="4267200"/>
            <a:ext cx="8026400" cy="1752600"/>
          </a:xfrm>
        </p:spPr>
        <p:txBody>
          <a:bodyPr/>
          <a:lstStyle>
            <a:lvl1pPr marL="0" indent="0">
              <a:buFont typeface="Wingdings" pitchFamily="2" charset="2"/>
              <a:buNone/>
              <a:defRPr sz="3000"/>
            </a:lvl1pPr>
          </a:lstStyle>
          <a:p>
            <a:pPr lvl="0"/>
            <a:r>
              <a:rPr lang="zh-TW" altLang="en-US" noProof="0" smtClean="0"/>
              <a:t>按一下以編輯母片副標題樣式</a:t>
            </a:r>
          </a:p>
        </p:txBody>
      </p:sp>
      <p:sp>
        <p:nvSpPr>
          <p:cNvPr id="18" name="Rectangle 16"/>
          <p:cNvSpPr>
            <a:spLocks noGrp="1" noChangeArrowheads="1"/>
          </p:cNvSpPr>
          <p:nvPr>
            <p:ph type="dt" sz="half" idx="10"/>
          </p:nvPr>
        </p:nvSpPr>
        <p:spPr>
          <a:xfrm>
            <a:off x="609600" y="6248400"/>
            <a:ext cx="2844800" cy="457200"/>
          </a:xfrm>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
        <p:nvSpPr>
          <p:cNvPr id="19" name="Rectangle 17"/>
          <p:cNvSpPr>
            <a:spLocks noGrp="1" noChangeArrowheads="1"/>
          </p:cNvSpPr>
          <p:nvPr>
            <p:ph type="ftr" sz="quarter" idx="11"/>
          </p:nvPr>
        </p:nvSpPr>
        <p:spPr/>
        <p:txBody>
          <a:bodyPr/>
          <a:lstStyle>
            <a:lvl1pPr>
              <a:defRPr/>
            </a:lvl1pPr>
          </a:lstStyle>
          <a:p>
            <a:pPr>
              <a:defRPr/>
            </a:pPr>
            <a:endParaRPr lang="en-US" altLang="zh-TW">
              <a:solidFill>
                <a:srgbClr val="000000"/>
              </a:solidFill>
            </a:endParaRPr>
          </a:p>
        </p:txBody>
      </p:sp>
      <p:sp>
        <p:nvSpPr>
          <p:cNvPr id="20" name="Rectangle 18"/>
          <p:cNvSpPr>
            <a:spLocks noGrp="1" noChangeArrowheads="1"/>
          </p:cNvSpPr>
          <p:nvPr>
            <p:ph type="sldNum" sz="quarter" idx="12"/>
          </p:nvPr>
        </p:nvSpPr>
        <p:spPr/>
        <p:txBody>
          <a:bodyPr/>
          <a:lstStyle>
            <a:lvl1pPr>
              <a:defRPr smtClean="0"/>
            </a:lvl1pPr>
          </a:lstStyle>
          <a:p>
            <a:fld id="{A7B26CEC-2AB0-4087-952F-5F6EB66B5A66}" type="slidenum">
              <a:rPr lang="en-US" altLang="zh-TW">
                <a:solidFill>
                  <a:srgbClr val="000000"/>
                </a:solidFill>
              </a:rPr>
              <a:pPr/>
              <a:t>‹#›</a:t>
            </a:fld>
            <a:endParaRPr lang="en-US" altLang="zh-TW">
              <a:solidFill>
                <a:srgbClr val="000000"/>
              </a:solidFill>
            </a:endParaRPr>
          </a:p>
        </p:txBody>
      </p:sp>
    </p:spTree>
    <p:extLst>
      <p:ext uri="{BB962C8B-B14F-4D97-AF65-F5344CB8AC3E}">
        <p14:creationId xmlns:p14="http://schemas.microsoft.com/office/powerpoint/2010/main" val="5798690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8063542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963084" y="4406901"/>
            <a:ext cx="10363200" cy="1362075"/>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smtClean="0"/>
              <a:t>按一下以編輯母片文字樣式</a:t>
            </a:r>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19648251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334434" y="1628776"/>
            <a:ext cx="5611284" cy="4968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48917" y="1628776"/>
            <a:ext cx="5611283" cy="4968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4613170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09600" y="274638"/>
            <a:ext cx="10972800" cy="1143000"/>
          </a:xfrm>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8"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9"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11797892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4"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5"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807001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40614048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3"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4"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99218476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09601" y="273050"/>
            <a:ext cx="4011084" cy="1162050"/>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40615635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2389717" y="4800600"/>
            <a:ext cx="7315200" cy="566738"/>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smtClean="0"/>
          </a:p>
        </p:txBody>
      </p:sp>
      <p:sp>
        <p:nvSpPr>
          <p:cNvPr id="4" name="文字版面配置區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10579575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14523225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881533" y="620714"/>
            <a:ext cx="2878667" cy="5976937"/>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239184" y="620714"/>
            <a:ext cx="8439149" cy="5976937"/>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5"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6"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28431903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239184" y="620714"/>
            <a:ext cx="11521016" cy="719137"/>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334434" y="1628776"/>
            <a:ext cx="5611284"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48917" y="1628776"/>
            <a:ext cx="5611283" cy="496887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2"/>
          <p:cNvSpPr>
            <a:spLocks noGrp="1" noChangeArrowheads="1"/>
          </p:cNvSpPr>
          <p:nvPr>
            <p:ph type="ftr" sz="quarter" idx="10"/>
          </p:nvPr>
        </p:nvSpPr>
        <p:spPr>
          <a:ln/>
        </p:spPr>
        <p:txBody>
          <a:bodyPr/>
          <a:lstStyle>
            <a:lvl1pPr>
              <a:defRPr/>
            </a:lvl1pPr>
          </a:lstStyle>
          <a:p>
            <a:pPr>
              <a:defRPr/>
            </a:pPr>
            <a:endParaRPr lang="en-US" altLang="zh-TW">
              <a:solidFill>
                <a:srgbClr val="000000"/>
              </a:solidFill>
            </a:endParaRPr>
          </a:p>
        </p:txBody>
      </p:sp>
      <p:sp>
        <p:nvSpPr>
          <p:cNvPr id="6" name="Rectangle 3"/>
          <p:cNvSpPr>
            <a:spLocks noGrp="1" noChangeArrowheads="1"/>
          </p:cNvSpPr>
          <p:nvPr>
            <p:ph type="sldNum" sz="quarter" idx="11"/>
          </p:nvPr>
        </p:nvSpPr>
        <p:spPr>
          <a:ln/>
        </p:spPr>
        <p:txBody>
          <a:bodyPr/>
          <a:lstStyle>
            <a:lvl1pPr>
              <a:defRPr/>
            </a:lvl1pPr>
          </a:lstStyle>
          <a:p>
            <a:pPr>
              <a:defRPr/>
            </a:pPr>
            <a:endParaRPr lang="zh-TW" altLang="zh-TW">
              <a:solidFill>
                <a:srgbClr val="000000"/>
              </a:solidFill>
            </a:endParaRPr>
          </a:p>
        </p:txBody>
      </p:sp>
      <p:sp>
        <p:nvSpPr>
          <p:cNvPr id="7" name="Rectangle 16"/>
          <p:cNvSpPr>
            <a:spLocks noGrp="1" noChangeArrowheads="1"/>
          </p:cNvSpPr>
          <p:nvPr>
            <p:ph type="dt" sz="half" idx="12"/>
          </p:nvPr>
        </p:nvSpPr>
        <p:spPr>
          <a:ln/>
        </p:spPr>
        <p:txBody>
          <a:bodyPr/>
          <a:lstStyle>
            <a:lvl1pPr>
              <a:defRPr/>
            </a:lvl1pPr>
          </a:lstStyle>
          <a:p>
            <a:pPr>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4959793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774048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3442169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386309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2813926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1551103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836BA2F-1758-40B1-9040-3E64B7415912}" type="datetimeFigureOut">
              <a:rPr lang="zh-TW" altLang="en-US" smtClean="0"/>
              <a:t>2016/3/23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2983039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36BA2F-1758-40B1-9040-3E64B7415912}" type="datetimeFigureOut">
              <a:rPr lang="zh-TW" altLang="en-US" smtClean="0"/>
              <a:t>2016/3/23</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7B353E-01C7-4D92-912B-0708BA15E96D}" type="slidenum">
              <a:rPr lang="zh-TW" altLang="en-US" smtClean="0"/>
              <a:t>‹#›</a:t>
            </a:fld>
            <a:endParaRPr lang="zh-TW" altLang="en-US"/>
          </a:p>
        </p:txBody>
      </p:sp>
    </p:spTree>
    <p:extLst>
      <p:ext uri="{BB962C8B-B14F-4D97-AF65-F5344CB8AC3E}">
        <p14:creationId xmlns:p14="http://schemas.microsoft.com/office/powerpoint/2010/main" val="14879991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ftr" sz="quarter" idx="3"/>
          </p:nvPr>
        </p:nvSpPr>
        <p:spPr bwMode="auto">
          <a:xfrm>
            <a:off x="4165600" y="6248400"/>
            <a:ext cx="386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eaLnBrk="1" hangingPunct="1">
              <a:defRPr kumimoji="0" sz="1200">
                <a:latin typeface="Arial" panose="020B0604020202020204" pitchFamily="34" charset="0"/>
                <a:ea typeface="新細明體" panose="02020500000000000000" pitchFamily="18" charset="-120"/>
              </a:defRPr>
            </a:lvl1pPr>
          </a:lstStyle>
          <a:p>
            <a:pPr fontAlgn="base">
              <a:spcBef>
                <a:spcPct val="0"/>
              </a:spcBef>
              <a:spcAft>
                <a:spcPct val="0"/>
              </a:spcAft>
              <a:defRPr/>
            </a:pPr>
            <a:endParaRPr lang="en-US" altLang="zh-TW">
              <a:solidFill>
                <a:srgbClr val="000000"/>
              </a:solidFill>
            </a:endParaRPr>
          </a:p>
        </p:txBody>
      </p:sp>
      <p:sp>
        <p:nvSpPr>
          <p:cNvPr id="40963" name="Rectangle 3"/>
          <p:cNvSpPr>
            <a:spLocks noGrp="1" noChangeArrowheads="1"/>
          </p:cNvSpPr>
          <p:nvPr>
            <p:ph type="sldNum" sz="quarter" idx="4"/>
          </p:nvPr>
        </p:nvSpPr>
        <p:spPr bwMode="auto">
          <a:xfrm>
            <a:off x="8737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kumimoji="0" sz="1200">
                <a:latin typeface="Arial Black" panose="020B0A04020102020204" pitchFamily="34" charset="0"/>
                <a:ea typeface="新細明體" panose="02020500000000000000" pitchFamily="18" charset="-120"/>
              </a:defRPr>
            </a:lvl1pPr>
          </a:lstStyle>
          <a:p>
            <a:pPr fontAlgn="base">
              <a:spcBef>
                <a:spcPct val="0"/>
              </a:spcBef>
              <a:spcAft>
                <a:spcPct val="0"/>
              </a:spcAft>
              <a:defRPr/>
            </a:pPr>
            <a:endParaRPr lang="zh-TW" altLang="zh-TW">
              <a:solidFill>
                <a:srgbClr val="000000"/>
              </a:solidFill>
            </a:endParaRPr>
          </a:p>
        </p:txBody>
      </p:sp>
      <p:grpSp>
        <p:nvGrpSpPr>
          <p:cNvPr id="1028" name="Group 4"/>
          <p:cNvGrpSpPr>
            <a:grpSpLocks/>
          </p:cNvGrpSpPr>
          <p:nvPr/>
        </p:nvGrpSpPr>
        <p:grpSpPr bwMode="auto">
          <a:xfrm>
            <a:off x="0" y="0"/>
            <a:ext cx="12192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algn="ct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3"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4" name="Rectangle 7"/>
            <p:cNvSpPr>
              <a:spLocks noChangeArrowheads="1"/>
            </p:cNvSpPr>
            <p:nvPr/>
          </p:nvSpPr>
          <p:spPr bwMode="auto">
            <a:xfrm>
              <a:off x="258" y="85"/>
              <a:ext cx="87" cy="89"/>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5" name="Rectangle 8"/>
            <p:cNvSpPr>
              <a:spLocks noChangeArrowheads="1"/>
            </p:cNvSpPr>
            <p:nvPr/>
          </p:nvSpPr>
          <p:spPr bwMode="auto">
            <a:xfrm>
              <a:off x="345" y="0"/>
              <a:ext cx="88" cy="8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6" name="Rectangle 9"/>
            <p:cNvSpPr>
              <a:spLocks noChangeArrowheads="1"/>
            </p:cNvSpPr>
            <p:nvPr/>
          </p:nvSpPr>
          <p:spPr bwMode="auto">
            <a:xfrm>
              <a:off x="345" y="85"/>
              <a:ext cx="88" cy="89"/>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9999CC"/>
                </a:solidFill>
                <a:ea typeface="新細明體" panose="02020500000000000000" pitchFamily="18" charset="-120"/>
              </a:endParaRPr>
            </a:p>
          </p:txBody>
        </p:sp>
        <p:sp>
          <p:nvSpPr>
            <p:cNvPr id="1037" name="Rectangle 10"/>
            <p:cNvSpPr>
              <a:spLocks noChangeArrowheads="1"/>
            </p:cNvSpPr>
            <p:nvPr/>
          </p:nvSpPr>
          <p:spPr bwMode="auto">
            <a:xfrm>
              <a:off x="173" y="173"/>
              <a:ext cx="86" cy="8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8" name="Rectangle 11"/>
            <p:cNvSpPr>
              <a:spLocks noChangeArrowheads="1"/>
            </p:cNvSpPr>
            <p:nvPr/>
          </p:nvSpPr>
          <p:spPr bwMode="auto">
            <a:xfrm>
              <a:off x="83" y="86"/>
              <a:ext cx="89" cy="8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9" name="Rectangle 12"/>
            <p:cNvSpPr>
              <a:spLocks noChangeArrowheads="1"/>
            </p:cNvSpPr>
            <p:nvPr/>
          </p:nvSpPr>
          <p:spPr bwMode="auto">
            <a:xfrm>
              <a:off x="258" y="171"/>
              <a:ext cx="87" cy="8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9999CC"/>
                </a:solidFill>
                <a:ea typeface="新細明體" panose="02020500000000000000" pitchFamily="18" charset="-120"/>
              </a:endParaRPr>
            </a:p>
          </p:txBody>
        </p:sp>
        <p:sp>
          <p:nvSpPr>
            <p:cNvPr id="1040" name="Rectangle 13"/>
            <p:cNvSpPr>
              <a:spLocks noChangeArrowheads="1"/>
            </p:cNvSpPr>
            <p:nvPr/>
          </p:nvSpPr>
          <p:spPr bwMode="auto">
            <a:xfrm>
              <a:off x="173" y="258"/>
              <a:ext cx="86" cy="86"/>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defRPr/>
              </a:pPr>
              <a:endParaRPr kumimoji="0" lang="zh-TW" altLang="zh-TW" sz="1800" smtClean="0">
                <a:solidFill>
                  <a:srgbClr val="9999CC"/>
                </a:solidFill>
                <a:ea typeface="新細明體" panose="02020500000000000000" pitchFamily="18" charset="-120"/>
              </a:endParaRPr>
            </a:p>
          </p:txBody>
        </p:sp>
      </p:grpSp>
      <p:sp>
        <p:nvSpPr>
          <p:cNvPr id="1029" name="Rectangle 14"/>
          <p:cNvSpPr>
            <a:spLocks noGrp="1" noChangeArrowheads="1"/>
          </p:cNvSpPr>
          <p:nvPr>
            <p:ph type="title"/>
          </p:nvPr>
        </p:nvSpPr>
        <p:spPr bwMode="auto">
          <a:xfrm>
            <a:off x="239184" y="620714"/>
            <a:ext cx="11521016" cy="719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1030" name="Rectangle 15"/>
          <p:cNvSpPr>
            <a:spLocks noGrp="1" noChangeArrowheads="1"/>
          </p:cNvSpPr>
          <p:nvPr>
            <p:ph type="body" idx="1"/>
          </p:nvPr>
        </p:nvSpPr>
        <p:spPr bwMode="auto">
          <a:xfrm>
            <a:off x="334434" y="1628776"/>
            <a:ext cx="11425767" cy="496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40976" name="Rectangle 16"/>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kumimoji="0" sz="1200">
                <a:latin typeface="Arial" panose="020B0604020202020204" pitchFamily="34" charset="0"/>
                <a:ea typeface="新細明體" panose="02020500000000000000" pitchFamily="18" charset="-120"/>
              </a:defRPr>
            </a:lvl1pPr>
          </a:lstStyle>
          <a:p>
            <a:pPr fontAlgn="base">
              <a:spcBef>
                <a:spcPct val="0"/>
              </a:spcBef>
              <a:spcAft>
                <a:spcPct val="0"/>
              </a:spcAft>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35048284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rtl="0" eaLnBrk="0" fontAlgn="base" hangingPunct="0">
        <a:spcBef>
          <a:spcPct val="0"/>
        </a:spcBef>
        <a:spcAft>
          <a:spcPct val="0"/>
        </a:spcAft>
        <a:defRPr kumimoji="1" sz="3600" b="1" kern="1200">
          <a:solidFill>
            <a:schemeClr val="tx1"/>
          </a:solidFill>
          <a:latin typeface="+mj-lt"/>
          <a:ea typeface="+mj-ea"/>
          <a:cs typeface="+mj-cs"/>
        </a:defRPr>
      </a:lvl1pPr>
      <a:lvl2pPr algn="l" rtl="0" eaLnBrk="0" fontAlgn="base" hangingPunct="0">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2pPr>
      <a:lvl3pPr algn="l" rtl="0" eaLnBrk="0" fontAlgn="base" hangingPunct="0">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3pPr>
      <a:lvl4pPr algn="l" rtl="0" eaLnBrk="0" fontAlgn="base" hangingPunct="0">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4pPr>
      <a:lvl5pPr algn="l" rtl="0" eaLnBrk="0" fontAlgn="base" hangingPunct="0">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5pPr>
      <a:lvl6pPr marL="457200" algn="l" rtl="0" fontAlgn="base">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6pPr>
      <a:lvl7pPr marL="914400" algn="l" rtl="0" fontAlgn="base">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7pPr>
      <a:lvl8pPr marL="1371600" algn="l" rtl="0" fontAlgn="base">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8pPr>
      <a:lvl9pPr marL="1828800" algn="l" rtl="0" fontAlgn="base">
        <a:spcBef>
          <a:spcPct val="0"/>
        </a:spcBef>
        <a:spcAft>
          <a:spcPct val="0"/>
        </a:spcAft>
        <a:defRPr kumimoji="1" sz="3600" b="1">
          <a:solidFill>
            <a:schemeClr val="tx1"/>
          </a:solidFill>
          <a:latin typeface="Arial" panose="020B0604020202020204" pitchFamily="34" charset="0"/>
          <a:ea typeface="標楷體" panose="03000509000000000000" pitchFamily="65" charset="-120"/>
        </a:defRPr>
      </a:lvl9pPr>
    </p:titleStyle>
    <p:bodyStyle>
      <a:lvl1pPr marL="342900" indent="-342900" algn="l" rtl="0" eaLnBrk="0" fontAlgn="base" hangingPunct="0">
        <a:spcBef>
          <a:spcPct val="20000"/>
        </a:spcBef>
        <a:spcAft>
          <a:spcPct val="0"/>
        </a:spcAft>
        <a:buClr>
          <a:srgbClr val="000099"/>
        </a:buClr>
        <a:buFont typeface="Wingdings" panose="05000000000000000000" pitchFamily="2" charset="2"/>
        <a:buChar char="l"/>
        <a:defRPr kumimoji="1" sz="2800" b="1" kern="1200">
          <a:solidFill>
            <a:srgbClr val="000099"/>
          </a:solidFill>
          <a:latin typeface="+mn-lt"/>
          <a:ea typeface="+mn-ea"/>
          <a:cs typeface="+mn-cs"/>
        </a:defRPr>
      </a:lvl1pPr>
      <a:lvl2pPr marL="742950" indent="-285750" algn="l" rtl="0" eaLnBrk="0" fontAlgn="base" hangingPunct="0">
        <a:spcBef>
          <a:spcPct val="20000"/>
        </a:spcBef>
        <a:spcAft>
          <a:spcPct val="0"/>
        </a:spcAft>
        <a:buClr>
          <a:srgbClr val="000099"/>
        </a:buClr>
        <a:buFont typeface="Wingdings" panose="05000000000000000000" pitchFamily="2" charset="2"/>
        <a:buChar char="l"/>
        <a:defRPr kumimoji="1" sz="2800" b="1" kern="1200">
          <a:solidFill>
            <a:srgbClr val="000099"/>
          </a:solidFill>
          <a:latin typeface="+mn-lt"/>
          <a:ea typeface="+mn-ea"/>
          <a:cs typeface="+mn-cs"/>
        </a:defRPr>
      </a:lvl2pPr>
      <a:lvl3pPr marL="1143000" indent="-228600" algn="l" rtl="0" eaLnBrk="0" fontAlgn="base" hangingPunct="0">
        <a:spcBef>
          <a:spcPct val="20000"/>
        </a:spcBef>
        <a:spcAft>
          <a:spcPct val="0"/>
        </a:spcAft>
        <a:buClr>
          <a:srgbClr val="000099"/>
        </a:buClr>
        <a:buFont typeface="Wingdings" panose="05000000000000000000" pitchFamily="2" charset="2"/>
        <a:buChar char="l"/>
        <a:defRPr kumimoji="1" sz="2800" b="1" kern="1200">
          <a:solidFill>
            <a:srgbClr val="000099"/>
          </a:solidFill>
          <a:latin typeface="+mn-lt"/>
          <a:ea typeface="+mn-ea"/>
          <a:cs typeface="+mn-cs"/>
        </a:defRPr>
      </a:lvl3pPr>
      <a:lvl4pPr marL="1600200" indent="-228600" algn="l" rtl="0" eaLnBrk="0" fontAlgn="base" hangingPunct="0">
        <a:spcBef>
          <a:spcPct val="20000"/>
        </a:spcBef>
        <a:spcAft>
          <a:spcPct val="0"/>
        </a:spcAft>
        <a:buClr>
          <a:srgbClr val="000099"/>
        </a:buClr>
        <a:buFont typeface="Wingdings" panose="05000000000000000000" pitchFamily="2" charset="2"/>
        <a:buChar char="l"/>
        <a:defRPr kumimoji="1" sz="2800" b="1" kern="1200">
          <a:solidFill>
            <a:srgbClr val="000099"/>
          </a:solidFill>
          <a:latin typeface="+mn-lt"/>
          <a:ea typeface="+mn-ea"/>
          <a:cs typeface="+mn-cs"/>
        </a:defRPr>
      </a:lvl4pPr>
      <a:lvl5pPr marL="2057400" indent="-228600" algn="l" rtl="0" eaLnBrk="0" fontAlgn="base" hangingPunct="0">
        <a:spcBef>
          <a:spcPct val="20000"/>
        </a:spcBef>
        <a:spcAft>
          <a:spcPct val="0"/>
        </a:spcAft>
        <a:buClr>
          <a:srgbClr val="000099"/>
        </a:buClr>
        <a:buFont typeface="Wingdings" panose="05000000000000000000" pitchFamily="2" charset="2"/>
        <a:buChar char="l"/>
        <a:defRPr kumimoji="1" sz="2800" b="1" kern="1200">
          <a:solidFill>
            <a:srgbClr val="00009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ftr" sz="quarter" idx="3"/>
          </p:nvPr>
        </p:nvSpPr>
        <p:spPr bwMode="auto">
          <a:xfrm>
            <a:off x="4165600" y="6248400"/>
            <a:ext cx="3860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eaLnBrk="1" hangingPunct="1">
              <a:defRPr kumimoji="0" sz="1200">
                <a:latin typeface="Arial" charset="0"/>
                <a:ea typeface="新細明體" pitchFamily="18" charset="-120"/>
              </a:defRPr>
            </a:lvl1pPr>
          </a:lstStyle>
          <a:p>
            <a:pPr fontAlgn="base">
              <a:spcBef>
                <a:spcPct val="0"/>
              </a:spcBef>
              <a:spcAft>
                <a:spcPct val="0"/>
              </a:spcAft>
              <a:defRPr/>
            </a:pPr>
            <a:endParaRPr lang="en-US" altLang="zh-TW">
              <a:solidFill>
                <a:srgbClr val="000000"/>
              </a:solidFill>
            </a:endParaRPr>
          </a:p>
        </p:txBody>
      </p:sp>
      <p:sp>
        <p:nvSpPr>
          <p:cNvPr id="40963" name="Rectangle 3"/>
          <p:cNvSpPr>
            <a:spLocks noGrp="1" noChangeArrowheads="1"/>
          </p:cNvSpPr>
          <p:nvPr>
            <p:ph type="sldNum" sz="quarter" idx="4"/>
          </p:nvPr>
        </p:nvSpPr>
        <p:spPr bwMode="auto">
          <a:xfrm>
            <a:off x="8737600" y="6248400"/>
            <a:ext cx="2844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eaLnBrk="1" hangingPunct="1">
              <a:defRPr kumimoji="0" sz="1200">
                <a:latin typeface="Arial Black" pitchFamily="34" charset="0"/>
                <a:ea typeface="新細明體" pitchFamily="18" charset="-120"/>
              </a:defRPr>
            </a:lvl1pPr>
          </a:lstStyle>
          <a:p>
            <a:pPr fontAlgn="base">
              <a:spcBef>
                <a:spcPct val="0"/>
              </a:spcBef>
              <a:spcAft>
                <a:spcPct val="0"/>
              </a:spcAft>
              <a:defRPr/>
            </a:pPr>
            <a:endParaRPr lang="zh-TW" altLang="zh-TW">
              <a:solidFill>
                <a:srgbClr val="000000"/>
              </a:solidFill>
            </a:endParaRPr>
          </a:p>
        </p:txBody>
      </p:sp>
      <p:grpSp>
        <p:nvGrpSpPr>
          <p:cNvPr id="7172" name="Group 4"/>
          <p:cNvGrpSpPr>
            <a:grpSpLocks/>
          </p:cNvGrpSpPr>
          <p:nvPr/>
        </p:nvGrpSpPr>
        <p:grpSpPr bwMode="auto">
          <a:xfrm>
            <a:off x="0" y="0"/>
            <a:ext cx="12192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a:effectLst/>
            <a:extLst/>
          </p:spPr>
          <p:txBody>
            <a:bodyPr wrap="none" anchor="ct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algn="ct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3"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4" name="Rectangle 7"/>
            <p:cNvSpPr>
              <a:spLocks noChangeArrowheads="1"/>
            </p:cNvSpPr>
            <p:nvPr/>
          </p:nvSpPr>
          <p:spPr bwMode="auto">
            <a:xfrm>
              <a:off x="258" y="85"/>
              <a:ext cx="87" cy="89"/>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5" name="Rectangle 8"/>
            <p:cNvSpPr>
              <a:spLocks noChangeArrowheads="1"/>
            </p:cNvSpPr>
            <p:nvPr/>
          </p:nvSpPr>
          <p:spPr bwMode="auto">
            <a:xfrm>
              <a:off x="345" y="0"/>
              <a:ext cx="88" cy="87"/>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6" name="Rectangle 9"/>
            <p:cNvSpPr>
              <a:spLocks noChangeArrowheads="1"/>
            </p:cNvSpPr>
            <p:nvPr/>
          </p:nvSpPr>
          <p:spPr bwMode="auto">
            <a:xfrm>
              <a:off x="345" y="85"/>
              <a:ext cx="88" cy="89"/>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9999CC"/>
                </a:solidFill>
                <a:ea typeface="新細明體" panose="02020500000000000000" pitchFamily="18" charset="-120"/>
              </a:endParaRPr>
            </a:p>
          </p:txBody>
        </p:sp>
        <p:sp>
          <p:nvSpPr>
            <p:cNvPr id="1037" name="Rectangle 10"/>
            <p:cNvSpPr>
              <a:spLocks noChangeArrowheads="1"/>
            </p:cNvSpPr>
            <p:nvPr/>
          </p:nvSpPr>
          <p:spPr bwMode="auto">
            <a:xfrm>
              <a:off x="173" y="173"/>
              <a:ext cx="86" cy="87"/>
            </a:xfrm>
            <a:prstGeom prst="rect">
              <a:avLst/>
            </a:prstGeom>
            <a:solidFill>
              <a:schemeClr val="folHlink"/>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666699"/>
                </a:solidFill>
                <a:ea typeface="新細明體" panose="02020500000000000000" pitchFamily="18" charset="-120"/>
              </a:endParaRPr>
            </a:p>
          </p:txBody>
        </p:sp>
        <p:sp>
          <p:nvSpPr>
            <p:cNvPr id="1038" name="Rectangle 11"/>
            <p:cNvSpPr>
              <a:spLocks noChangeArrowheads="1"/>
            </p:cNvSpPr>
            <p:nvPr/>
          </p:nvSpPr>
          <p:spPr bwMode="auto">
            <a:xfrm>
              <a:off x="83" y="86"/>
              <a:ext cx="89" cy="87"/>
            </a:xfrm>
            <a:prstGeom prst="rect">
              <a:avLst/>
            </a:prstGeom>
            <a:solidFill>
              <a:schemeClr val="bg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2400" smtClean="0">
                <a:solidFill>
                  <a:srgbClr val="000000"/>
                </a:solidFill>
                <a:latin typeface="Times New Roman" panose="02020603050405020304" pitchFamily="18" charset="0"/>
                <a:ea typeface="新細明體" panose="02020500000000000000" pitchFamily="18" charset="-120"/>
              </a:endParaRPr>
            </a:p>
          </p:txBody>
        </p:sp>
        <p:sp>
          <p:nvSpPr>
            <p:cNvPr id="1039" name="Rectangle 12"/>
            <p:cNvSpPr>
              <a:spLocks noChangeArrowheads="1"/>
            </p:cNvSpPr>
            <p:nvPr/>
          </p:nvSpPr>
          <p:spPr bwMode="auto">
            <a:xfrm>
              <a:off x="258" y="171"/>
              <a:ext cx="87" cy="87"/>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9999CC"/>
                </a:solidFill>
                <a:ea typeface="新細明體" panose="02020500000000000000" pitchFamily="18" charset="-120"/>
              </a:endParaRPr>
            </a:p>
          </p:txBody>
        </p:sp>
        <p:sp>
          <p:nvSpPr>
            <p:cNvPr id="1040" name="Rectangle 13"/>
            <p:cNvSpPr>
              <a:spLocks noChangeArrowheads="1"/>
            </p:cNvSpPr>
            <p:nvPr/>
          </p:nvSpPr>
          <p:spPr bwMode="auto">
            <a:xfrm>
              <a:off x="173" y="258"/>
              <a:ext cx="86" cy="86"/>
            </a:xfrm>
            <a:prstGeom prst="rect">
              <a:avLst/>
            </a:prstGeom>
            <a:solidFill>
              <a:schemeClr val="accent2"/>
            </a:solidFill>
            <a:ln>
              <a:noFill/>
            </a:ln>
            <a:extLst/>
          </p:spPr>
          <p:txBody>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0"/>
                </a:spcAft>
                <a:defRPr/>
              </a:pPr>
              <a:endParaRPr kumimoji="0" lang="zh-TW" altLang="zh-TW" sz="1800" smtClean="0">
                <a:solidFill>
                  <a:srgbClr val="9999CC"/>
                </a:solidFill>
                <a:ea typeface="新細明體" panose="02020500000000000000" pitchFamily="18" charset="-120"/>
              </a:endParaRPr>
            </a:p>
          </p:txBody>
        </p:sp>
      </p:grpSp>
      <p:sp>
        <p:nvSpPr>
          <p:cNvPr id="7173" name="Rectangle 14"/>
          <p:cNvSpPr>
            <a:spLocks noGrp="1" noChangeArrowheads="1"/>
          </p:cNvSpPr>
          <p:nvPr>
            <p:ph type="title"/>
          </p:nvPr>
        </p:nvSpPr>
        <p:spPr bwMode="auto">
          <a:xfrm>
            <a:off x="239184" y="620714"/>
            <a:ext cx="11521016"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7174" name="Rectangle 15"/>
          <p:cNvSpPr>
            <a:spLocks noGrp="1" noChangeArrowheads="1"/>
          </p:cNvSpPr>
          <p:nvPr>
            <p:ph type="body" idx="1"/>
          </p:nvPr>
        </p:nvSpPr>
        <p:spPr bwMode="auto">
          <a:xfrm>
            <a:off x="334434" y="1628776"/>
            <a:ext cx="11425767"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40976" name="Rectangle 16"/>
          <p:cNvSpPr>
            <a:spLocks noGrp="1" noChangeArrowheads="1"/>
          </p:cNvSpPr>
          <p:nvPr>
            <p:ph type="dt" sz="half" idx="2"/>
          </p:nvPr>
        </p:nvSpPr>
        <p:spPr bwMode="auto">
          <a:xfrm>
            <a:off x="609600" y="6245225"/>
            <a:ext cx="2844800" cy="47625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eaLnBrk="1" hangingPunct="1">
              <a:defRPr kumimoji="0" sz="1200">
                <a:latin typeface="Arial" charset="0"/>
                <a:ea typeface="新細明體" pitchFamily="18" charset="-120"/>
              </a:defRPr>
            </a:lvl1pPr>
          </a:lstStyle>
          <a:p>
            <a:pPr fontAlgn="base">
              <a:spcBef>
                <a:spcPct val="0"/>
              </a:spcBef>
              <a:spcAft>
                <a:spcPct val="0"/>
              </a:spcAft>
              <a:defRPr/>
            </a:pPr>
            <a:r>
              <a:rPr lang="zh-TW" altLang="en-US">
                <a:solidFill>
                  <a:srgbClr val="000000"/>
                </a:solidFill>
              </a:rPr>
              <a:t>物件導向程式設計</a:t>
            </a:r>
            <a:endParaRPr lang="en-US" altLang="zh-TW">
              <a:solidFill>
                <a:srgbClr val="000000"/>
              </a:solidFill>
            </a:endParaRPr>
          </a:p>
        </p:txBody>
      </p:sp>
    </p:spTree>
    <p:extLst>
      <p:ext uri="{BB962C8B-B14F-4D97-AF65-F5344CB8AC3E}">
        <p14:creationId xmlns:p14="http://schemas.microsoft.com/office/powerpoint/2010/main" val="400804212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rtl="0" eaLnBrk="0" fontAlgn="base" hangingPunct="0">
        <a:spcBef>
          <a:spcPct val="0"/>
        </a:spcBef>
        <a:spcAft>
          <a:spcPct val="0"/>
        </a:spcAft>
        <a:defRPr kumimoji="1" sz="3600" b="1">
          <a:solidFill>
            <a:schemeClr val="tx1"/>
          </a:solidFill>
          <a:latin typeface="+mj-lt"/>
          <a:ea typeface="+mj-ea"/>
          <a:cs typeface="+mj-cs"/>
        </a:defRPr>
      </a:lvl1pPr>
      <a:lvl2pPr algn="l" rtl="0" eaLnBrk="0" fontAlgn="base" hangingPunct="0">
        <a:spcBef>
          <a:spcPct val="0"/>
        </a:spcBef>
        <a:spcAft>
          <a:spcPct val="0"/>
        </a:spcAft>
        <a:defRPr kumimoji="1" sz="3600" b="1">
          <a:solidFill>
            <a:schemeClr val="tx1"/>
          </a:solidFill>
          <a:latin typeface="Arial" charset="0"/>
          <a:ea typeface="標楷體" pitchFamily="65" charset="-120"/>
        </a:defRPr>
      </a:lvl2pPr>
      <a:lvl3pPr algn="l" rtl="0" eaLnBrk="0" fontAlgn="base" hangingPunct="0">
        <a:spcBef>
          <a:spcPct val="0"/>
        </a:spcBef>
        <a:spcAft>
          <a:spcPct val="0"/>
        </a:spcAft>
        <a:defRPr kumimoji="1" sz="3600" b="1">
          <a:solidFill>
            <a:schemeClr val="tx1"/>
          </a:solidFill>
          <a:latin typeface="Arial" charset="0"/>
          <a:ea typeface="標楷體" pitchFamily="65" charset="-120"/>
        </a:defRPr>
      </a:lvl3pPr>
      <a:lvl4pPr algn="l" rtl="0" eaLnBrk="0" fontAlgn="base" hangingPunct="0">
        <a:spcBef>
          <a:spcPct val="0"/>
        </a:spcBef>
        <a:spcAft>
          <a:spcPct val="0"/>
        </a:spcAft>
        <a:defRPr kumimoji="1" sz="3600" b="1">
          <a:solidFill>
            <a:schemeClr val="tx1"/>
          </a:solidFill>
          <a:latin typeface="Arial" charset="0"/>
          <a:ea typeface="標楷體" pitchFamily="65" charset="-120"/>
        </a:defRPr>
      </a:lvl4pPr>
      <a:lvl5pPr algn="l" rtl="0" eaLnBrk="0" fontAlgn="base" hangingPunct="0">
        <a:spcBef>
          <a:spcPct val="0"/>
        </a:spcBef>
        <a:spcAft>
          <a:spcPct val="0"/>
        </a:spcAft>
        <a:defRPr kumimoji="1" sz="3600" b="1">
          <a:solidFill>
            <a:schemeClr val="tx1"/>
          </a:solidFill>
          <a:latin typeface="Arial" charset="0"/>
          <a:ea typeface="標楷體" pitchFamily="65" charset="-120"/>
        </a:defRPr>
      </a:lvl5pPr>
      <a:lvl6pPr marL="457200" algn="l" rtl="0" fontAlgn="base">
        <a:spcBef>
          <a:spcPct val="0"/>
        </a:spcBef>
        <a:spcAft>
          <a:spcPct val="0"/>
        </a:spcAft>
        <a:defRPr kumimoji="1" sz="3600" b="1">
          <a:solidFill>
            <a:schemeClr val="tx1"/>
          </a:solidFill>
          <a:latin typeface="Arial" charset="0"/>
          <a:ea typeface="標楷體" pitchFamily="65" charset="-120"/>
        </a:defRPr>
      </a:lvl6pPr>
      <a:lvl7pPr marL="914400" algn="l" rtl="0" fontAlgn="base">
        <a:spcBef>
          <a:spcPct val="0"/>
        </a:spcBef>
        <a:spcAft>
          <a:spcPct val="0"/>
        </a:spcAft>
        <a:defRPr kumimoji="1" sz="3600" b="1">
          <a:solidFill>
            <a:schemeClr val="tx1"/>
          </a:solidFill>
          <a:latin typeface="Arial" charset="0"/>
          <a:ea typeface="標楷體" pitchFamily="65" charset="-120"/>
        </a:defRPr>
      </a:lvl7pPr>
      <a:lvl8pPr marL="1371600" algn="l" rtl="0" fontAlgn="base">
        <a:spcBef>
          <a:spcPct val="0"/>
        </a:spcBef>
        <a:spcAft>
          <a:spcPct val="0"/>
        </a:spcAft>
        <a:defRPr kumimoji="1" sz="3600" b="1">
          <a:solidFill>
            <a:schemeClr val="tx1"/>
          </a:solidFill>
          <a:latin typeface="Arial" charset="0"/>
          <a:ea typeface="標楷體" pitchFamily="65" charset="-120"/>
        </a:defRPr>
      </a:lvl8pPr>
      <a:lvl9pPr marL="1828800" algn="l" rtl="0" fontAlgn="base">
        <a:spcBef>
          <a:spcPct val="0"/>
        </a:spcBef>
        <a:spcAft>
          <a:spcPct val="0"/>
        </a:spcAft>
        <a:defRPr kumimoji="1" sz="3600" b="1">
          <a:solidFill>
            <a:schemeClr val="tx1"/>
          </a:solidFill>
          <a:latin typeface="Arial" charset="0"/>
          <a:ea typeface="標楷體" pitchFamily="65" charset="-120"/>
        </a:defRPr>
      </a:lvl9pPr>
    </p:titleStyle>
    <p:bodyStyle>
      <a:lvl1pPr marL="342900" indent="-342900" algn="l" rtl="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mn-lt"/>
          <a:ea typeface="+mn-ea"/>
          <a:cs typeface="+mn-cs"/>
        </a:defRPr>
      </a:lvl1pPr>
      <a:lvl2pPr marL="742950" indent="-285750" algn="l" rtl="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mn-lt"/>
          <a:ea typeface="+mn-ea"/>
        </a:defRPr>
      </a:lvl2pPr>
      <a:lvl3pPr marL="1143000" indent="-228600" algn="l" rtl="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mn-lt"/>
          <a:ea typeface="+mn-ea"/>
        </a:defRPr>
      </a:lvl3pPr>
      <a:lvl4pPr marL="1600200" indent="-228600" algn="l" rtl="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mn-lt"/>
          <a:ea typeface="+mn-ea"/>
        </a:defRPr>
      </a:lvl4pPr>
      <a:lvl5pPr marL="2057400" indent="-228600" algn="l" rtl="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mn-lt"/>
          <a:ea typeface="+mn-ea"/>
        </a:defRPr>
      </a:lvl5pPr>
      <a:lvl6pPr marL="2514600" indent="-228600" algn="l" rtl="0" fontAlgn="base">
        <a:spcBef>
          <a:spcPct val="20000"/>
        </a:spcBef>
        <a:spcAft>
          <a:spcPct val="0"/>
        </a:spcAft>
        <a:buClr>
          <a:srgbClr val="000099"/>
        </a:buClr>
        <a:buFont typeface="Wingdings" pitchFamily="2" charset="2"/>
        <a:buChar char="l"/>
        <a:defRPr kumimoji="1" sz="2800" b="1">
          <a:solidFill>
            <a:srgbClr val="000099"/>
          </a:solidFill>
          <a:latin typeface="+mn-lt"/>
          <a:ea typeface="+mn-ea"/>
        </a:defRPr>
      </a:lvl6pPr>
      <a:lvl7pPr marL="2971800" indent="-228600" algn="l" rtl="0" fontAlgn="base">
        <a:spcBef>
          <a:spcPct val="20000"/>
        </a:spcBef>
        <a:spcAft>
          <a:spcPct val="0"/>
        </a:spcAft>
        <a:buClr>
          <a:srgbClr val="000099"/>
        </a:buClr>
        <a:buFont typeface="Wingdings" pitchFamily="2" charset="2"/>
        <a:buChar char="l"/>
        <a:defRPr kumimoji="1" sz="2800" b="1">
          <a:solidFill>
            <a:srgbClr val="000099"/>
          </a:solidFill>
          <a:latin typeface="+mn-lt"/>
          <a:ea typeface="+mn-ea"/>
        </a:defRPr>
      </a:lvl7pPr>
      <a:lvl8pPr marL="3429000" indent="-228600" algn="l" rtl="0" fontAlgn="base">
        <a:spcBef>
          <a:spcPct val="20000"/>
        </a:spcBef>
        <a:spcAft>
          <a:spcPct val="0"/>
        </a:spcAft>
        <a:buClr>
          <a:srgbClr val="000099"/>
        </a:buClr>
        <a:buFont typeface="Wingdings" pitchFamily="2" charset="2"/>
        <a:buChar char="l"/>
        <a:defRPr kumimoji="1" sz="2800" b="1">
          <a:solidFill>
            <a:srgbClr val="000099"/>
          </a:solidFill>
          <a:latin typeface="+mn-lt"/>
          <a:ea typeface="+mn-ea"/>
        </a:defRPr>
      </a:lvl8pPr>
      <a:lvl9pPr marL="3886200" indent="-228600" algn="l" rtl="0" fontAlgn="base">
        <a:spcBef>
          <a:spcPct val="20000"/>
        </a:spcBef>
        <a:spcAft>
          <a:spcPct val="0"/>
        </a:spcAft>
        <a:buClr>
          <a:srgbClr val="000099"/>
        </a:buClr>
        <a:buFont typeface="Wingdings" pitchFamily="2" charset="2"/>
        <a:buChar char="l"/>
        <a:defRPr kumimoji="1" sz="2800" b="1">
          <a:solidFill>
            <a:srgbClr val="000099"/>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13.xml"/><Relationship Id="rId1" Type="http://schemas.openxmlformats.org/officeDocument/2006/relationships/vmlDrawing" Target="../drawings/vmlDrawing19.vml"/><Relationship Id="rId4" Type="http://schemas.openxmlformats.org/officeDocument/2006/relationships/image" Target="../media/image106.png"/></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13.xml"/><Relationship Id="rId1" Type="http://schemas.openxmlformats.org/officeDocument/2006/relationships/vmlDrawing" Target="../drawings/vmlDrawing20.vml"/><Relationship Id="rId4" Type="http://schemas.openxmlformats.org/officeDocument/2006/relationships/image" Target="../media/image107.png"/></Relationships>
</file>

<file path=ppt/slides/_rels/slide102.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5.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5.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5.xml"/><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7.xml"/><Relationship Id="rId1" Type="http://schemas.openxmlformats.org/officeDocument/2006/relationships/vmlDrawing" Target="../drawings/vmlDrawing1.vml"/><Relationship Id="rId6" Type="http://schemas.openxmlformats.org/officeDocument/2006/relationships/image" Target="../media/image37.png"/><Relationship Id="rId5" Type="http://schemas.openxmlformats.org/officeDocument/2006/relationships/oleObject" Target="../embeddings/oleObject2.bin"/><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5.xml"/><Relationship Id="rId1" Type="http://schemas.openxmlformats.org/officeDocument/2006/relationships/vmlDrawing" Target="../drawings/vmlDrawing2.vml"/><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5.xml"/><Relationship Id="rId1" Type="http://schemas.openxmlformats.org/officeDocument/2006/relationships/vmlDrawing" Target="../drawings/vmlDrawing3.vml"/><Relationship Id="rId4" Type="http://schemas.openxmlformats.org/officeDocument/2006/relationships/image" Target="../media/image44.png"/></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7.xml"/><Relationship Id="rId1" Type="http://schemas.openxmlformats.org/officeDocument/2006/relationships/vmlDrawing" Target="../drawings/vmlDrawing4.vml"/><Relationship Id="rId4" Type="http://schemas.openxmlformats.org/officeDocument/2006/relationships/image" Target="../media/image45.png"/></Relationships>
</file>

<file path=ppt/slides/_rels/slide4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5.xml"/><Relationship Id="rId1" Type="http://schemas.openxmlformats.org/officeDocument/2006/relationships/vmlDrawing" Target="../drawings/vmlDrawing5.vml"/><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35.xml"/><Relationship Id="rId1" Type="http://schemas.openxmlformats.org/officeDocument/2006/relationships/vmlDrawing" Target="../drawings/vmlDrawing6.vml"/><Relationship Id="rId4" Type="http://schemas.openxmlformats.org/officeDocument/2006/relationships/image" Target="../media/image54.png"/></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5.xml"/><Relationship Id="rId1" Type="http://schemas.openxmlformats.org/officeDocument/2006/relationships/vmlDrawing" Target="../drawings/vmlDrawing7.vml"/><Relationship Id="rId4" Type="http://schemas.openxmlformats.org/officeDocument/2006/relationships/image" Target="../media/image55.png"/></Relationships>
</file>

<file path=ppt/slides/_rels/slide5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5.xml"/></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5.xml"/><Relationship Id="rId1" Type="http://schemas.openxmlformats.org/officeDocument/2006/relationships/vmlDrawing" Target="../drawings/vmlDrawing8.vml"/><Relationship Id="rId4" Type="http://schemas.openxmlformats.org/officeDocument/2006/relationships/image" Target="../media/image57.png"/></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5.xml"/><Relationship Id="rId1" Type="http://schemas.openxmlformats.org/officeDocument/2006/relationships/vmlDrawing" Target="../drawings/vmlDrawing9.vml"/><Relationship Id="rId4" Type="http://schemas.openxmlformats.org/officeDocument/2006/relationships/image" Target="../media/image58.png"/></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25.xml"/><Relationship Id="rId1" Type="http://schemas.openxmlformats.org/officeDocument/2006/relationships/vmlDrawing" Target="../drawings/vmlDrawing10.vml"/><Relationship Id="rId4" Type="http://schemas.openxmlformats.org/officeDocument/2006/relationships/image" Target="../media/image59.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6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5.xml"/></Relationships>
</file>

<file path=ppt/slides/_rels/slide70.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8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13.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83.png"/></Relationships>
</file>

<file path=ppt/slides/_rels/slide86.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13.xml"/><Relationship Id="rId4" Type="http://schemas.openxmlformats.org/officeDocument/2006/relationships/image" Target="../media/image88.png"/></Relationships>
</file>

<file path=ppt/slides/_rels/slide8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13.xml"/><Relationship Id="rId1" Type="http://schemas.openxmlformats.org/officeDocument/2006/relationships/vmlDrawing" Target="../drawings/vmlDrawing11.vml"/><Relationship Id="rId4" Type="http://schemas.openxmlformats.org/officeDocument/2006/relationships/image" Target="../media/image91.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3" Type="http://schemas.openxmlformats.org/officeDocument/2006/relationships/image" Target="../media/image93.png"/><Relationship Id="rId7" Type="http://schemas.openxmlformats.org/officeDocument/2006/relationships/image" Target="../media/image97.png"/><Relationship Id="rId2" Type="http://schemas.openxmlformats.org/officeDocument/2006/relationships/image" Target="../media/image92.png"/><Relationship Id="rId1" Type="http://schemas.openxmlformats.org/officeDocument/2006/relationships/slideLayout" Target="../slideLayouts/slideLayout13.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13.xml"/><Relationship Id="rId1" Type="http://schemas.openxmlformats.org/officeDocument/2006/relationships/vmlDrawing" Target="../drawings/vmlDrawing12.vml"/><Relationship Id="rId4" Type="http://schemas.openxmlformats.org/officeDocument/2006/relationships/image" Target="../media/image98.png"/></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13.xml"/><Relationship Id="rId1" Type="http://schemas.openxmlformats.org/officeDocument/2006/relationships/vmlDrawing" Target="../drawings/vmlDrawing13.vml"/><Relationship Id="rId4" Type="http://schemas.openxmlformats.org/officeDocument/2006/relationships/image" Target="../media/image99.png"/></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3.xml"/><Relationship Id="rId1" Type="http://schemas.openxmlformats.org/officeDocument/2006/relationships/vmlDrawing" Target="../drawings/vmlDrawing14.vml"/><Relationship Id="rId4" Type="http://schemas.openxmlformats.org/officeDocument/2006/relationships/image" Target="../media/image100.png"/></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13.xml"/><Relationship Id="rId1" Type="http://schemas.openxmlformats.org/officeDocument/2006/relationships/vmlDrawing" Target="../drawings/vmlDrawing15.vml"/><Relationship Id="rId4" Type="http://schemas.openxmlformats.org/officeDocument/2006/relationships/image" Target="../media/image101.png"/></Relationships>
</file>

<file path=ppt/slides/_rels/slide96.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13.xml"/><Relationship Id="rId1" Type="http://schemas.openxmlformats.org/officeDocument/2006/relationships/vmlDrawing" Target="../drawings/vmlDrawing16.vml"/><Relationship Id="rId4" Type="http://schemas.openxmlformats.org/officeDocument/2006/relationships/image" Target="../media/image103.png"/></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13.xml"/><Relationship Id="rId1" Type="http://schemas.openxmlformats.org/officeDocument/2006/relationships/vmlDrawing" Target="../drawings/vmlDrawing17.vml"/><Relationship Id="rId4" Type="http://schemas.openxmlformats.org/officeDocument/2006/relationships/image" Target="../media/image104.png"/></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13.xml"/><Relationship Id="rId1" Type="http://schemas.openxmlformats.org/officeDocument/2006/relationships/vmlDrawing" Target="../drawings/vmlDrawing18.vml"/><Relationship Id="rId4" Type="http://schemas.openxmlformats.org/officeDocument/2006/relationships/image" Target="../media/image105.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218" name="Rectangle 2"/>
          <p:cNvSpPr>
            <a:spLocks noGrp="1" noChangeArrowheads="1"/>
          </p:cNvSpPr>
          <p:nvPr>
            <p:ph type="ctrTitle"/>
          </p:nvPr>
        </p:nvSpPr>
        <p:spPr/>
        <p:txBody>
          <a:bodyPr/>
          <a:lstStyle/>
          <a:p>
            <a:pPr eaLnBrk="1" hangingPunct="1"/>
            <a:r>
              <a:rPr lang="en-US" altLang="zh-TW" sz="6700"/>
              <a:t>Chapter 6</a:t>
            </a:r>
            <a:endParaRPr lang="zh-TW" altLang="en-US" sz="6700"/>
          </a:p>
        </p:txBody>
      </p:sp>
      <p:sp>
        <p:nvSpPr>
          <p:cNvPr id="9219" name="Rectangle 3"/>
          <p:cNvSpPr>
            <a:spLocks noGrp="1" noChangeArrowheads="1"/>
          </p:cNvSpPr>
          <p:nvPr>
            <p:ph type="subTitle" idx="1"/>
          </p:nvPr>
        </p:nvSpPr>
        <p:spPr>
          <a:xfrm>
            <a:off x="3287714" y="4292600"/>
            <a:ext cx="6580187" cy="890588"/>
          </a:xfrm>
        </p:spPr>
        <p:txBody>
          <a:bodyPr/>
          <a:lstStyle/>
          <a:p>
            <a:pPr eaLnBrk="1" hangingPunct="1"/>
            <a:r>
              <a:rPr lang="en-US" altLang="zh-TW" sz="3200"/>
              <a:t>Introduction to Windows Form Application</a:t>
            </a:r>
            <a:endParaRPr lang="zh-TW" altLang="en-US" sz="3200"/>
          </a:p>
        </p:txBody>
      </p:sp>
    </p:spTree>
    <p:extLst>
      <p:ext uri="{BB962C8B-B14F-4D97-AF65-F5344CB8AC3E}">
        <p14:creationId xmlns:p14="http://schemas.microsoft.com/office/powerpoint/2010/main" val="41846391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ltLang="zh-TW" sz="3200"/>
              <a:t>2. Exiting IDE</a:t>
            </a:r>
            <a:endParaRPr lang="zh-TW" altLang="en-US" sz="3200"/>
          </a:p>
        </p:txBody>
      </p:sp>
      <p:pic>
        <p:nvPicPr>
          <p:cNvPr id="1843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9650" y="1484314"/>
            <a:ext cx="6553200" cy="489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2279650" y="1484313"/>
            <a:ext cx="8064500" cy="8302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When execute File(F)/Exit(X) to leave IDE, the IDE will question about saving if the project is modified.</a:t>
            </a:r>
          </a:p>
        </p:txBody>
      </p:sp>
      <p:sp>
        <p:nvSpPr>
          <p:cNvPr id="3" name="矩形 2"/>
          <p:cNvSpPr/>
          <p:nvPr/>
        </p:nvSpPr>
        <p:spPr>
          <a:xfrm>
            <a:off x="2855914" y="5013326"/>
            <a:ext cx="287337" cy="143986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4" name="文字方塊 3"/>
          <p:cNvSpPr txBox="1"/>
          <p:nvPr/>
        </p:nvSpPr>
        <p:spPr>
          <a:xfrm>
            <a:off x="4224339" y="5013325"/>
            <a:ext cx="3043237"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Replace the original content</a:t>
            </a:r>
            <a:endParaRPr kumimoji="1" lang="zh-TW" altLang="en-US" dirty="0">
              <a:solidFill>
                <a:srgbClr val="000000"/>
              </a:solidFill>
            </a:endParaRPr>
          </a:p>
        </p:txBody>
      </p:sp>
      <p:sp>
        <p:nvSpPr>
          <p:cNvPr id="5" name="文字方塊 4"/>
          <p:cNvSpPr txBox="1"/>
          <p:nvPr/>
        </p:nvSpPr>
        <p:spPr>
          <a:xfrm>
            <a:off x="4224339" y="5516564"/>
            <a:ext cx="3121025"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Preserve the original content</a:t>
            </a:r>
            <a:endParaRPr kumimoji="1" lang="zh-TW" altLang="en-US" dirty="0">
              <a:solidFill>
                <a:srgbClr val="000000"/>
              </a:solidFill>
            </a:endParaRPr>
          </a:p>
        </p:txBody>
      </p:sp>
      <p:sp>
        <p:nvSpPr>
          <p:cNvPr id="6" name="文字方塊 5"/>
          <p:cNvSpPr txBox="1"/>
          <p:nvPr/>
        </p:nvSpPr>
        <p:spPr>
          <a:xfrm>
            <a:off x="4224339" y="6021389"/>
            <a:ext cx="3709987"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Return to IDE and continue editing</a:t>
            </a:r>
            <a:endParaRPr kumimoji="1" lang="zh-TW" altLang="en-US" dirty="0">
              <a:solidFill>
                <a:srgbClr val="000000"/>
              </a:solidFill>
            </a:endParaRPr>
          </a:p>
        </p:txBody>
      </p:sp>
    </p:spTree>
    <p:extLst>
      <p:ext uri="{BB962C8B-B14F-4D97-AF65-F5344CB8AC3E}">
        <p14:creationId xmlns:p14="http://schemas.microsoft.com/office/powerpoint/2010/main" val="3702456789"/>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Object 3"/>
          <p:cNvGraphicFramePr>
            <a:graphicFrameLocks noGrp="1" noChangeAspect="1"/>
          </p:cNvGraphicFramePr>
          <p:nvPr>
            <p:ph idx="1"/>
          </p:nvPr>
        </p:nvGraphicFramePr>
        <p:xfrm>
          <a:off x="1703389" y="765175"/>
          <a:ext cx="8569325" cy="4248150"/>
        </p:xfrm>
        <a:graphic>
          <a:graphicData uri="http://schemas.openxmlformats.org/presentationml/2006/ole">
            <mc:AlternateContent xmlns:mc="http://schemas.openxmlformats.org/markup-compatibility/2006">
              <mc:Choice xmlns:v="urn:schemas-microsoft-com:vml" Requires="v">
                <p:oleObj spid="_x0000_s30724" name="PhotoImpact" r:id="rId3" imgW="9015873" imgH="3568254" progId="PI3.Image">
                  <p:embed/>
                </p:oleObj>
              </mc:Choice>
              <mc:Fallback>
                <p:oleObj name="PhotoImpact" r:id="rId3" imgW="9015873" imgH="3568254"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3389" y="765175"/>
                        <a:ext cx="8569325" cy="4248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703389" y="765176"/>
            <a:ext cx="8569325" cy="424656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dirty="0"/>
              <a:t>8. Press “</a:t>
            </a:r>
            <a:r>
              <a:rPr lang="zh-TW" altLang="en-US" dirty="0"/>
              <a:t>重玩</a:t>
            </a:r>
            <a:r>
              <a:rPr lang="en-US" altLang="zh-TW" dirty="0"/>
              <a:t>” button, back to the initial condition and regenerate the answer randomly</a:t>
            </a:r>
          </a:p>
          <a:p>
            <a:pPr>
              <a:defRPr/>
            </a:pPr>
            <a:r>
              <a:rPr lang="en-US" altLang="zh-TW" dirty="0"/>
              <a:t>9. Press “</a:t>
            </a:r>
            <a:r>
              <a:rPr lang="zh-TW" altLang="en-US" dirty="0"/>
              <a:t>離開</a:t>
            </a:r>
            <a:r>
              <a:rPr lang="en-US" altLang="zh-TW" dirty="0"/>
              <a:t>” button, close the window</a:t>
            </a:r>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en-US" altLang="zh-TW" dirty="0"/>
          </a:p>
          <a:p>
            <a:pPr>
              <a:defRPr/>
            </a:pPr>
            <a:endParaRPr lang="zh-TW" altLang="en-US" dirty="0"/>
          </a:p>
        </p:txBody>
      </p:sp>
    </p:spTree>
    <p:extLst>
      <p:ext uri="{BB962C8B-B14F-4D97-AF65-F5344CB8AC3E}">
        <p14:creationId xmlns:p14="http://schemas.microsoft.com/office/powerpoint/2010/main" val="456285434"/>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010" name="Object 3"/>
          <p:cNvGraphicFramePr>
            <a:graphicFrameLocks noGrp="1" noChangeAspect="1"/>
          </p:cNvGraphicFramePr>
          <p:nvPr>
            <p:ph idx="1"/>
          </p:nvPr>
        </p:nvGraphicFramePr>
        <p:xfrm>
          <a:off x="2063751" y="476251"/>
          <a:ext cx="7345363" cy="6048375"/>
        </p:xfrm>
        <a:graphic>
          <a:graphicData uri="http://schemas.openxmlformats.org/presentationml/2006/ole">
            <mc:AlternateContent xmlns:mc="http://schemas.openxmlformats.org/markup-compatibility/2006">
              <mc:Choice xmlns:v="urn:schemas-microsoft-com:vml" Requires="v">
                <p:oleObj spid="_x0000_s31748" name="PhotoImpact" r:id="rId3" imgW="7555556" imgH="6844444" progId="PI3.Image">
                  <p:embed/>
                </p:oleObj>
              </mc:Choice>
              <mc:Fallback>
                <p:oleObj name="PhotoImpact" r:id="rId3" imgW="7555556" imgH="6844444"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751" y="476251"/>
                        <a:ext cx="7345363" cy="6048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2063751" y="476250"/>
            <a:ext cx="2087563" cy="36988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b="1" dirty="0"/>
              <a:t>Result:</a:t>
            </a:r>
            <a:endParaRPr lang="zh-TW" altLang="en-US" b="1" dirty="0"/>
          </a:p>
        </p:txBody>
      </p:sp>
    </p:spTree>
    <p:extLst>
      <p:ext uri="{BB962C8B-B14F-4D97-AF65-F5344CB8AC3E}">
        <p14:creationId xmlns:p14="http://schemas.microsoft.com/office/powerpoint/2010/main" val="342703524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4"/>
          <p:cNvSpPr>
            <a:spLocks noGrp="1" noChangeArrowheads="1"/>
          </p:cNvSpPr>
          <p:nvPr>
            <p:ph type="title"/>
          </p:nvPr>
        </p:nvSpPr>
        <p:spPr>
          <a:xfrm>
            <a:off x="1847851" y="620714"/>
            <a:ext cx="6842125" cy="719137"/>
          </a:xfrm>
        </p:spPr>
        <p:txBody>
          <a:bodyPr/>
          <a:lstStyle/>
          <a:p>
            <a:pPr eaLnBrk="1" hangingPunct="1"/>
            <a:r>
              <a:rPr lang="en-US" altLang="zh-TW" sz="3200"/>
              <a:t>Result</a:t>
            </a:r>
            <a:endParaRPr lang="zh-TW" altLang="en-US" sz="3200"/>
          </a:p>
        </p:txBody>
      </p:sp>
      <p:pic>
        <p:nvPicPr>
          <p:cNvPr id="44035" name="Picture 7"/>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063751" y="1557338"/>
            <a:ext cx="8137525" cy="4392612"/>
          </a:xfr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7743036"/>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4"/>
          <p:cNvSpPr>
            <a:spLocks noGrp="1" noChangeArrowheads="1"/>
          </p:cNvSpPr>
          <p:nvPr>
            <p:ph type="ctrTitle"/>
          </p:nvPr>
        </p:nvSpPr>
        <p:spPr/>
        <p:txBody>
          <a:bodyPr/>
          <a:lstStyle/>
          <a:p>
            <a:pPr eaLnBrk="1" hangingPunct="1"/>
            <a:r>
              <a:rPr lang="en-US" altLang="zh-TW" sz="6600"/>
              <a:t>End</a:t>
            </a:r>
            <a:endParaRPr lang="zh-TW" altLang="en-US" sz="6600"/>
          </a:p>
        </p:txBody>
      </p:sp>
      <p:sp>
        <p:nvSpPr>
          <p:cNvPr id="45059" name="Rectangle 5"/>
          <p:cNvSpPr>
            <a:spLocks noGrp="1" noChangeArrowheads="1"/>
          </p:cNvSpPr>
          <p:nvPr>
            <p:ph type="subTitle" idx="1"/>
          </p:nvPr>
        </p:nvSpPr>
        <p:spPr/>
        <p:txBody>
          <a:bodyPr/>
          <a:lstStyle/>
          <a:p>
            <a:pPr eaLnBrk="1" hangingPunct="1"/>
            <a:r>
              <a:rPr lang="en-US" altLang="zh-TW" sz="3700" b="0"/>
              <a:t>Take a Break </a:t>
            </a:r>
            <a:r>
              <a:rPr lang="en-US" altLang="zh-TW" sz="3700" b="0">
                <a:latin typeface="標楷體" panose="03000509000000000000" pitchFamily="65" charset="-120"/>
              </a:rPr>
              <a:t>…</a:t>
            </a:r>
            <a:endParaRPr lang="en-US" altLang="zh-TW" sz="3700" b="0"/>
          </a:p>
        </p:txBody>
      </p:sp>
    </p:spTree>
    <p:extLst>
      <p:ext uri="{BB962C8B-B14F-4D97-AF65-F5344CB8AC3E}">
        <p14:creationId xmlns:p14="http://schemas.microsoft.com/office/powerpoint/2010/main" val="37035611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ltLang="zh-TW" smtClean="0"/>
              <a:t>3. Open Project Directory</a:t>
            </a:r>
            <a:endParaRPr lang="zh-TW" altLang="en-US" smtClean="0"/>
          </a:p>
        </p:txBody>
      </p:sp>
      <p:pic>
        <p:nvPicPr>
          <p:cNvPr id="19459" name="圖片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71725" y="1484314"/>
            <a:ext cx="7304088" cy="5119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5629276" y="3114675"/>
            <a:ext cx="1262063"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Project file</a:t>
            </a:r>
            <a:endParaRPr kumimoji="1" lang="zh-TW" altLang="en-US" dirty="0">
              <a:solidFill>
                <a:srgbClr val="000000"/>
              </a:solidFill>
            </a:endParaRPr>
          </a:p>
        </p:txBody>
      </p:sp>
      <p:sp>
        <p:nvSpPr>
          <p:cNvPr id="4" name="文字方塊 3"/>
          <p:cNvSpPr txBox="1"/>
          <p:nvPr/>
        </p:nvSpPr>
        <p:spPr>
          <a:xfrm>
            <a:off x="5149851" y="3529014"/>
            <a:ext cx="1198563"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Form files</a:t>
            </a:r>
            <a:endParaRPr kumimoji="1" lang="zh-TW" altLang="en-US" dirty="0">
              <a:solidFill>
                <a:srgbClr val="000000"/>
              </a:solidFill>
            </a:endParaRPr>
          </a:p>
        </p:txBody>
      </p:sp>
      <p:sp>
        <p:nvSpPr>
          <p:cNvPr id="7" name="矩形 6"/>
          <p:cNvSpPr/>
          <p:nvPr/>
        </p:nvSpPr>
        <p:spPr>
          <a:xfrm>
            <a:off x="3863975" y="3270250"/>
            <a:ext cx="1765300" cy="230188"/>
          </a:xfrm>
          <a:prstGeom prst="rect">
            <a:avLst/>
          </a:prstGeom>
          <a:noFill/>
          <a:ln>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8" name="矩形 7"/>
          <p:cNvSpPr/>
          <p:nvPr/>
        </p:nvSpPr>
        <p:spPr>
          <a:xfrm>
            <a:off x="3863976" y="3500438"/>
            <a:ext cx="1285875" cy="398462"/>
          </a:xfrm>
          <a:prstGeom prst="rect">
            <a:avLst/>
          </a:prstGeom>
          <a:noFill/>
          <a:ln>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19464" name="文字方塊 8"/>
          <p:cNvSpPr txBox="1">
            <a:spLocks noChangeArrowheads="1"/>
          </p:cNvSpPr>
          <p:nvPr/>
        </p:nvSpPr>
        <p:spPr bwMode="auto">
          <a:xfrm>
            <a:off x="4029075" y="5445125"/>
            <a:ext cx="39893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a:solidFill>
                  <a:schemeClr val="tx1"/>
                </a:solidFill>
                <a:latin typeface="Arial" panose="020B0604020202020204" pitchFamily="34" charset="0"/>
                <a:ea typeface="標楷體" panose="03000509000000000000" pitchFamily="65" charset="-120"/>
              </a:defRPr>
            </a:lvl1pPr>
            <a:lvl2pPr marL="742950" indent="-285750">
              <a:defRPr kumimoji="1">
                <a:solidFill>
                  <a:schemeClr val="tx1"/>
                </a:solidFill>
                <a:latin typeface="Arial" panose="020B0604020202020204" pitchFamily="34" charset="0"/>
                <a:ea typeface="標楷體" panose="03000509000000000000" pitchFamily="65" charset="-120"/>
              </a:defRPr>
            </a:lvl2pPr>
            <a:lvl3pPr marL="1143000" indent="-228600">
              <a:defRPr kumimoji="1">
                <a:solidFill>
                  <a:schemeClr val="tx1"/>
                </a:solidFill>
                <a:latin typeface="Arial" panose="020B0604020202020204" pitchFamily="34" charset="0"/>
                <a:ea typeface="標楷體" panose="03000509000000000000" pitchFamily="65" charset="-120"/>
              </a:defRPr>
            </a:lvl3pPr>
            <a:lvl4pPr marL="1600200" indent="-228600">
              <a:defRPr kumimoji="1">
                <a:solidFill>
                  <a:schemeClr val="tx1"/>
                </a:solidFill>
                <a:latin typeface="Arial" panose="020B0604020202020204" pitchFamily="34" charset="0"/>
                <a:ea typeface="標楷體" panose="03000509000000000000" pitchFamily="65" charset="-120"/>
              </a:defRPr>
            </a:lvl4pPr>
            <a:lvl5pPr marL="2057400" indent="-22860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fontAlgn="base">
              <a:spcBef>
                <a:spcPct val="0"/>
              </a:spcBef>
              <a:spcAft>
                <a:spcPct val="0"/>
              </a:spcAft>
            </a:pPr>
            <a:r>
              <a:rPr lang="zh-TW" altLang="en-US" dirty="0">
                <a:solidFill>
                  <a:srgbClr val="000000"/>
                </a:solidFill>
              </a:rPr>
              <a:t>我的文件</a:t>
            </a:r>
            <a:r>
              <a:rPr lang="en-US" altLang="zh-TW" dirty="0">
                <a:solidFill>
                  <a:srgbClr val="000000"/>
                </a:solidFill>
              </a:rPr>
              <a:t>\Visual Studio </a:t>
            </a:r>
            <a:r>
              <a:rPr lang="en-US" altLang="zh-TW" dirty="0" smtClean="0">
                <a:solidFill>
                  <a:srgbClr val="000000"/>
                </a:solidFill>
              </a:rPr>
              <a:t>2013\Projects</a:t>
            </a:r>
            <a:endParaRPr lang="zh-TW" altLang="en-US" dirty="0">
              <a:solidFill>
                <a:srgbClr val="000000"/>
              </a:solidFill>
            </a:endParaRPr>
          </a:p>
        </p:txBody>
      </p:sp>
    </p:spTree>
    <p:extLst>
      <p:ext uri="{BB962C8B-B14F-4D97-AF65-F5344CB8AC3E}">
        <p14:creationId xmlns:p14="http://schemas.microsoft.com/office/powerpoint/2010/main" val="34449169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a:spLocks noGrp="1" noChangeArrowheads="1"/>
          </p:cNvSpPr>
          <p:nvPr>
            <p:ph type="body" idx="1"/>
          </p:nvPr>
        </p:nvSpPr>
        <p:spPr>
          <a:xfrm>
            <a:off x="1774826" y="908051"/>
            <a:ext cx="8569325" cy="1800225"/>
          </a:xfrm>
        </p:spPr>
        <p:txBody>
          <a:bodyPr/>
          <a:lstStyle/>
          <a:p>
            <a:pPr eaLnBrk="1" hangingPunct="1">
              <a:buClr>
                <a:srgbClr val="FF3300"/>
              </a:buClr>
            </a:pPr>
            <a:r>
              <a:rPr lang="en-US" altLang="zh-TW" sz="2400"/>
              <a:t>In bin\Debug directory:</a:t>
            </a:r>
            <a:br>
              <a:rPr lang="en-US" altLang="zh-TW" sz="2400"/>
            </a:br>
            <a:r>
              <a:rPr lang="en-US" altLang="zh-TW" sz="2400"/>
              <a:t>the project is compiled and placed at the executable Windows application</a:t>
            </a:r>
            <a:endParaRPr lang="zh-TW" altLang="en-US" sz="2400"/>
          </a:p>
        </p:txBody>
      </p:sp>
      <p:pic>
        <p:nvPicPr>
          <p:cNvPr id="20483" name="圖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92426" y="2216151"/>
            <a:ext cx="6334125" cy="444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5735639" y="2924175"/>
            <a:ext cx="1685925"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Executable file</a:t>
            </a:r>
            <a:endParaRPr kumimoji="1" lang="zh-TW" altLang="en-US" dirty="0">
              <a:solidFill>
                <a:srgbClr val="000000"/>
              </a:solidFill>
            </a:endParaRPr>
          </a:p>
        </p:txBody>
      </p:sp>
      <p:sp>
        <p:nvSpPr>
          <p:cNvPr id="4" name="矩形 3"/>
          <p:cNvSpPr/>
          <p:nvPr/>
        </p:nvSpPr>
        <p:spPr>
          <a:xfrm>
            <a:off x="4224338" y="3068639"/>
            <a:ext cx="1439862" cy="288925"/>
          </a:xfrm>
          <a:prstGeom prst="rect">
            <a:avLst/>
          </a:prstGeom>
          <a:noFill/>
          <a:ln>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Tree>
    <p:extLst>
      <p:ext uri="{BB962C8B-B14F-4D97-AF65-F5344CB8AC3E}">
        <p14:creationId xmlns:p14="http://schemas.microsoft.com/office/powerpoint/2010/main" val="22666349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zh-TW" sz="3200"/>
              <a:t>6-2 Development Environment of Windows Application</a:t>
            </a:r>
            <a:endParaRPr lang="zh-TW" altLang="en-US" sz="3200"/>
          </a:p>
        </p:txBody>
      </p:sp>
      <p:sp>
        <p:nvSpPr>
          <p:cNvPr id="21507" name="Rectangle 3"/>
          <p:cNvSpPr>
            <a:spLocks noGrp="1" noChangeArrowheads="1"/>
          </p:cNvSpPr>
          <p:nvPr>
            <p:ph type="body" sz="half" idx="1"/>
          </p:nvPr>
        </p:nvSpPr>
        <p:spPr>
          <a:xfrm>
            <a:off x="1774826" y="1557338"/>
            <a:ext cx="4208463" cy="647700"/>
          </a:xfrm>
        </p:spPr>
        <p:txBody>
          <a:bodyPr/>
          <a:lstStyle/>
          <a:p>
            <a:pPr eaLnBrk="1" hangingPunct="1">
              <a:buFont typeface="Wingdings" panose="05000000000000000000" pitchFamily="2" charset="2"/>
              <a:buNone/>
            </a:pPr>
            <a:r>
              <a:rPr lang="en-US" altLang="zh-TW" sz="3200"/>
              <a:t>1. pop-up toolbox</a:t>
            </a:r>
            <a:endParaRPr lang="zh-TW" altLang="en-US" sz="3200"/>
          </a:p>
        </p:txBody>
      </p:sp>
      <p:pic>
        <p:nvPicPr>
          <p:cNvPr id="21508" name="Picture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7851" y="2205039"/>
            <a:ext cx="8353425" cy="3887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8328026" y="2420939"/>
            <a:ext cx="1133475"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Index tag</a:t>
            </a:r>
            <a:endParaRPr kumimoji="1" lang="zh-TW" altLang="en-US" dirty="0">
              <a:solidFill>
                <a:srgbClr val="000000"/>
              </a:solidFill>
            </a:endParaRPr>
          </a:p>
        </p:txBody>
      </p:sp>
      <p:sp>
        <p:nvSpPr>
          <p:cNvPr id="3" name="文字方塊 2"/>
          <p:cNvSpPr txBox="1"/>
          <p:nvPr/>
        </p:nvSpPr>
        <p:spPr>
          <a:xfrm>
            <a:off x="4440238" y="4410076"/>
            <a:ext cx="2171700" cy="646113"/>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Tools</a:t>
            </a:r>
          </a:p>
          <a:p>
            <a:pPr fontAlgn="base">
              <a:spcBef>
                <a:spcPct val="0"/>
              </a:spcBef>
              <a:spcAft>
                <a:spcPct val="0"/>
              </a:spcAft>
              <a:defRPr/>
            </a:pPr>
            <a:r>
              <a:rPr kumimoji="1" lang="en-US" altLang="zh-TW" dirty="0">
                <a:solidFill>
                  <a:srgbClr val="000000"/>
                </a:solidFill>
              </a:rPr>
              <a:t>(Control item class)</a:t>
            </a:r>
            <a:endParaRPr kumimoji="1" lang="zh-TW" altLang="en-US" dirty="0">
              <a:solidFill>
                <a:srgbClr val="000000"/>
              </a:solidFill>
            </a:endParaRPr>
          </a:p>
        </p:txBody>
      </p:sp>
    </p:spTree>
    <p:extLst>
      <p:ext uri="{BB962C8B-B14F-4D97-AF65-F5344CB8AC3E}">
        <p14:creationId xmlns:p14="http://schemas.microsoft.com/office/powerpoint/2010/main" val="41580467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ltLang="zh-TW" sz="3200"/>
              <a:t>2. Fixed toolbox</a:t>
            </a:r>
            <a:r>
              <a:rPr lang="zh-TW" altLang="en-US" sz="3200"/>
              <a:t> </a:t>
            </a:r>
          </a:p>
        </p:txBody>
      </p:sp>
      <p:pic>
        <p:nvPicPr>
          <p:cNvPr id="225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750" y="1628775"/>
            <a:ext cx="7488238"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0526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Grp="1" noChangeArrowheads="1"/>
          </p:cNvSpPr>
          <p:nvPr>
            <p:ph type="body" sz="half" idx="1"/>
          </p:nvPr>
        </p:nvSpPr>
        <p:spPr>
          <a:xfrm>
            <a:off x="1919288" y="692151"/>
            <a:ext cx="4208462" cy="720725"/>
          </a:xfrm>
        </p:spPr>
        <p:txBody>
          <a:bodyPr/>
          <a:lstStyle/>
          <a:p>
            <a:pPr eaLnBrk="1" hangingPunct="1">
              <a:buFont typeface="Wingdings" panose="05000000000000000000" pitchFamily="2" charset="2"/>
              <a:buNone/>
            </a:pPr>
            <a:r>
              <a:rPr lang="en-US" altLang="zh-TW" sz="3200"/>
              <a:t>2. Project Manager</a:t>
            </a:r>
            <a:endParaRPr lang="zh-TW" altLang="en-US" sz="3200"/>
          </a:p>
        </p:txBody>
      </p:sp>
      <p:pic>
        <p:nvPicPr>
          <p:cNvPr id="23555" name="Picture 10"/>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992314" y="1412876"/>
            <a:ext cx="8281987" cy="4824413"/>
          </a:xfrm>
          <a:noFill/>
        </p:spPr>
      </p:pic>
      <p:sp>
        <p:nvSpPr>
          <p:cNvPr id="2" name="文字方塊 1"/>
          <p:cNvSpPr txBox="1"/>
          <p:nvPr/>
        </p:nvSpPr>
        <p:spPr>
          <a:xfrm>
            <a:off x="3143251" y="1331913"/>
            <a:ext cx="1660525"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Solution name</a:t>
            </a:r>
            <a:endParaRPr kumimoji="1" lang="zh-TW" altLang="en-US" dirty="0">
              <a:solidFill>
                <a:srgbClr val="000000"/>
              </a:solidFill>
            </a:endParaRPr>
          </a:p>
        </p:txBody>
      </p:sp>
      <p:sp>
        <p:nvSpPr>
          <p:cNvPr id="5" name="文字方塊 4"/>
          <p:cNvSpPr txBox="1"/>
          <p:nvPr/>
        </p:nvSpPr>
        <p:spPr>
          <a:xfrm>
            <a:off x="8904289" y="3284539"/>
            <a:ext cx="1658937"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Solution name</a:t>
            </a:r>
            <a:endParaRPr kumimoji="1" lang="zh-TW" altLang="en-US" dirty="0">
              <a:solidFill>
                <a:srgbClr val="000000"/>
              </a:solidFill>
            </a:endParaRPr>
          </a:p>
        </p:txBody>
      </p:sp>
      <p:sp>
        <p:nvSpPr>
          <p:cNvPr id="3" name="文字方塊 2"/>
          <p:cNvSpPr txBox="1"/>
          <p:nvPr/>
        </p:nvSpPr>
        <p:spPr>
          <a:xfrm>
            <a:off x="8943975" y="4437064"/>
            <a:ext cx="1544638"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Project name</a:t>
            </a:r>
            <a:endParaRPr kumimoji="1" lang="zh-TW" altLang="en-US" dirty="0">
              <a:solidFill>
                <a:srgbClr val="000000"/>
              </a:solidFill>
            </a:endParaRPr>
          </a:p>
        </p:txBody>
      </p:sp>
      <p:sp>
        <p:nvSpPr>
          <p:cNvPr id="4" name="文字方塊 3"/>
          <p:cNvSpPr txBox="1"/>
          <p:nvPr/>
        </p:nvSpPr>
        <p:spPr>
          <a:xfrm>
            <a:off x="8688389" y="5445125"/>
            <a:ext cx="1762125"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Form object file</a:t>
            </a:r>
            <a:endParaRPr kumimoji="1" lang="zh-TW" altLang="en-US" dirty="0">
              <a:solidFill>
                <a:srgbClr val="000000"/>
              </a:solidFill>
            </a:endParaRPr>
          </a:p>
        </p:txBody>
      </p:sp>
      <p:sp>
        <p:nvSpPr>
          <p:cNvPr id="6" name="文字方塊 5"/>
          <p:cNvSpPr txBox="1"/>
          <p:nvPr/>
        </p:nvSpPr>
        <p:spPr>
          <a:xfrm>
            <a:off x="5159376" y="4437064"/>
            <a:ext cx="2620963" cy="92392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Project’s file:</a:t>
            </a:r>
          </a:p>
          <a:p>
            <a:pPr fontAlgn="base">
              <a:spcBef>
                <a:spcPct val="0"/>
              </a:spcBef>
              <a:spcAft>
                <a:spcPct val="0"/>
              </a:spcAft>
              <a:defRPr/>
            </a:pPr>
            <a:r>
              <a:rPr kumimoji="1" lang="en-US" altLang="zh-TW" dirty="0">
                <a:solidFill>
                  <a:srgbClr val="000000"/>
                </a:solidFill>
              </a:rPr>
              <a:t>Settings, source code,</a:t>
            </a:r>
            <a:br>
              <a:rPr kumimoji="1" lang="en-US" altLang="zh-TW" dirty="0">
                <a:solidFill>
                  <a:srgbClr val="000000"/>
                </a:solidFill>
              </a:rPr>
            </a:br>
            <a:r>
              <a:rPr kumimoji="1" lang="en-US" altLang="zh-TW" dirty="0">
                <a:solidFill>
                  <a:srgbClr val="000000"/>
                </a:solidFill>
              </a:rPr>
              <a:t>images, databases, etc.</a:t>
            </a:r>
            <a:endParaRPr kumimoji="1" lang="zh-TW" altLang="en-US" dirty="0">
              <a:solidFill>
                <a:srgbClr val="000000"/>
              </a:solidFill>
            </a:endParaRPr>
          </a:p>
        </p:txBody>
      </p:sp>
    </p:spTree>
    <p:extLst>
      <p:ext uri="{BB962C8B-B14F-4D97-AF65-F5344CB8AC3E}">
        <p14:creationId xmlns:p14="http://schemas.microsoft.com/office/powerpoint/2010/main" val="38604926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a:spLocks noGrp="1" noChangeArrowheads="1"/>
          </p:cNvSpPr>
          <p:nvPr>
            <p:ph type="body" sz="half" idx="1"/>
          </p:nvPr>
        </p:nvSpPr>
        <p:spPr>
          <a:xfrm>
            <a:off x="1847851" y="620713"/>
            <a:ext cx="4208463" cy="647700"/>
          </a:xfrm>
        </p:spPr>
        <p:txBody>
          <a:bodyPr/>
          <a:lstStyle/>
          <a:p>
            <a:pPr eaLnBrk="1" hangingPunct="1">
              <a:buFont typeface="Wingdings" panose="05000000000000000000" pitchFamily="2" charset="2"/>
              <a:buNone/>
            </a:pPr>
            <a:r>
              <a:rPr lang="en-US" altLang="zh-TW" sz="3200"/>
              <a:t>3. Property Window</a:t>
            </a:r>
            <a:endParaRPr lang="zh-TW" altLang="en-US" sz="3200"/>
          </a:p>
        </p:txBody>
      </p:sp>
      <p:pic>
        <p:nvPicPr>
          <p:cNvPr id="24579" name="Picture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7850" y="1341438"/>
            <a:ext cx="8351838"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2711450" y="2482850"/>
            <a:ext cx="941388"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Toolbar</a:t>
            </a:r>
            <a:endParaRPr kumimoji="1" lang="zh-TW" altLang="en-US" dirty="0">
              <a:solidFill>
                <a:srgbClr val="000000"/>
              </a:solidFill>
            </a:endParaRPr>
          </a:p>
        </p:txBody>
      </p:sp>
      <p:sp>
        <p:nvSpPr>
          <p:cNvPr id="3" name="文字方塊 2"/>
          <p:cNvSpPr txBox="1"/>
          <p:nvPr/>
        </p:nvSpPr>
        <p:spPr>
          <a:xfrm>
            <a:off x="7824789" y="2060575"/>
            <a:ext cx="2363787"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Object name drop list</a:t>
            </a:r>
            <a:endParaRPr kumimoji="1" lang="zh-TW" altLang="en-US" dirty="0">
              <a:solidFill>
                <a:srgbClr val="000000"/>
              </a:solidFill>
            </a:endParaRPr>
          </a:p>
        </p:txBody>
      </p:sp>
      <p:sp>
        <p:nvSpPr>
          <p:cNvPr id="4" name="文字方塊 3"/>
          <p:cNvSpPr txBox="1"/>
          <p:nvPr/>
        </p:nvSpPr>
        <p:spPr>
          <a:xfrm>
            <a:off x="2160588" y="3851275"/>
            <a:ext cx="1403350"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Property list</a:t>
            </a:r>
            <a:endParaRPr kumimoji="1" lang="zh-TW" altLang="en-US" dirty="0">
              <a:solidFill>
                <a:srgbClr val="000000"/>
              </a:solidFill>
            </a:endParaRPr>
          </a:p>
        </p:txBody>
      </p:sp>
      <p:sp>
        <p:nvSpPr>
          <p:cNvPr id="5" name="文字方塊 4"/>
          <p:cNvSpPr txBox="1"/>
          <p:nvPr/>
        </p:nvSpPr>
        <p:spPr>
          <a:xfrm>
            <a:off x="7608889" y="3851275"/>
            <a:ext cx="1671637"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Property value</a:t>
            </a:r>
            <a:endParaRPr kumimoji="1" lang="zh-TW" altLang="en-US" dirty="0">
              <a:solidFill>
                <a:srgbClr val="000000"/>
              </a:solidFill>
            </a:endParaRPr>
          </a:p>
        </p:txBody>
      </p:sp>
      <p:sp>
        <p:nvSpPr>
          <p:cNvPr id="6" name="文字方塊 5"/>
          <p:cNvSpPr txBox="1"/>
          <p:nvPr/>
        </p:nvSpPr>
        <p:spPr>
          <a:xfrm>
            <a:off x="7824789" y="5435600"/>
            <a:ext cx="1863725"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Description area</a:t>
            </a:r>
            <a:endParaRPr kumimoji="1" lang="zh-TW" altLang="en-US" dirty="0">
              <a:solidFill>
                <a:srgbClr val="000000"/>
              </a:solidFill>
            </a:endParaRPr>
          </a:p>
        </p:txBody>
      </p:sp>
    </p:spTree>
    <p:extLst>
      <p:ext uri="{BB962C8B-B14F-4D97-AF65-F5344CB8AC3E}">
        <p14:creationId xmlns:p14="http://schemas.microsoft.com/office/powerpoint/2010/main" val="16005140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Grp="1" noChangeArrowheads="1"/>
          </p:cNvSpPr>
          <p:nvPr>
            <p:ph type="body" sz="half" idx="1"/>
          </p:nvPr>
        </p:nvSpPr>
        <p:spPr>
          <a:xfrm>
            <a:off x="1992313" y="765175"/>
            <a:ext cx="4208462" cy="647700"/>
          </a:xfrm>
        </p:spPr>
        <p:txBody>
          <a:bodyPr/>
          <a:lstStyle/>
          <a:p>
            <a:pPr eaLnBrk="1" hangingPunct="1">
              <a:buFont typeface="Wingdings" panose="05000000000000000000" pitchFamily="2" charset="2"/>
              <a:buNone/>
            </a:pPr>
            <a:r>
              <a:rPr lang="en-US" altLang="zh-TW" sz="3200"/>
              <a:t>2. Event Window</a:t>
            </a:r>
            <a:endParaRPr lang="zh-TW" altLang="en-US" sz="3200"/>
          </a:p>
        </p:txBody>
      </p:sp>
      <p:pic>
        <p:nvPicPr>
          <p:cNvPr id="25603" name="Picture 10"/>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847851" y="1557338"/>
            <a:ext cx="8424863" cy="4248150"/>
          </a:xfrm>
          <a:noFill/>
        </p:spPr>
      </p:pic>
    </p:spTree>
    <p:extLst>
      <p:ext uri="{BB962C8B-B14F-4D97-AF65-F5344CB8AC3E}">
        <p14:creationId xmlns:p14="http://schemas.microsoft.com/office/powerpoint/2010/main" val="3382072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Grp="1" noChangeArrowheads="1"/>
          </p:cNvSpPr>
          <p:nvPr>
            <p:ph type="body" sz="half" idx="1"/>
          </p:nvPr>
        </p:nvSpPr>
        <p:spPr>
          <a:xfrm>
            <a:off x="1774825" y="549275"/>
            <a:ext cx="4897438" cy="649288"/>
          </a:xfrm>
        </p:spPr>
        <p:txBody>
          <a:bodyPr/>
          <a:lstStyle/>
          <a:p>
            <a:pPr eaLnBrk="1" hangingPunct="1">
              <a:buFont typeface="Wingdings" panose="05000000000000000000" pitchFamily="2" charset="2"/>
              <a:buNone/>
            </a:pPr>
            <a:r>
              <a:rPr lang="en-US" altLang="zh-TW" sz="3200"/>
              <a:t>4. Source Code Window</a:t>
            </a:r>
            <a:endParaRPr lang="zh-TW" altLang="en-US" sz="3200"/>
          </a:p>
        </p:txBody>
      </p:sp>
      <p:pic>
        <p:nvPicPr>
          <p:cNvPr id="26627" name="Picture 10"/>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919288" y="1268414"/>
            <a:ext cx="8280400" cy="5184775"/>
          </a:xfrm>
          <a:noFill/>
        </p:spPr>
      </p:pic>
      <p:sp>
        <p:nvSpPr>
          <p:cNvPr id="2" name="文字方塊 1"/>
          <p:cNvSpPr txBox="1"/>
          <p:nvPr/>
        </p:nvSpPr>
        <p:spPr>
          <a:xfrm rot="5400000">
            <a:off x="9121775" y="2419350"/>
            <a:ext cx="1519238"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Separate bar</a:t>
            </a:r>
            <a:endParaRPr kumimoji="1" lang="zh-TW" altLang="en-US" dirty="0">
              <a:solidFill>
                <a:srgbClr val="000000"/>
              </a:solidFill>
            </a:endParaRPr>
          </a:p>
        </p:txBody>
      </p:sp>
      <p:sp>
        <p:nvSpPr>
          <p:cNvPr id="3" name="文字方塊 2"/>
          <p:cNvSpPr txBox="1"/>
          <p:nvPr/>
        </p:nvSpPr>
        <p:spPr>
          <a:xfrm rot="5400000">
            <a:off x="1694657" y="2213769"/>
            <a:ext cx="1108075"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Class list</a:t>
            </a:r>
            <a:endParaRPr kumimoji="1" lang="zh-TW" altLang="en-US" dirty="0">
              <a:solidFill>
                <a:srgbClr val="000000"/>
              </a:solidFill>
            </a:endParaRPr>
          </a:p>
        </p:txBody>
      </p:sp>
      <p:sp>
        <p:nvSpPr>
          <p:cNvPr id="4" name="文字方塊 3"/>
          <p:cNvSpPr txBox="1"/>
          <p:nvPr/>
        </p:nvSpPr>
        <p:spPr>
          <a:xfrm>
            <a:off x="7104063" y="2952750"/>
            <a:ext cx="1377950"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Member list</a:t>
            </a:r>
            <a:endParaRPr kumimoji="1" lang="zh-TW" altLang="en-US" dirty="0">
              <a:solidFill>
                <a:srgbClr val="000000"/>
              </a:solidFill>
            </a:endParaRPr>
          </a:p>
        </p:txBody>
      </p:sp>
      <p:sp>
        <p:nvSpPr>
          <p:cNvPr id="5" name="文字方塊 4"/>
          <p:cNvSpPr txBox="1"/>
          <p:nvPr/>
        </p:nvSpPr>
        <p:spPr>
          <a:xfrm>
            <a:off x="2640013" y="1198564"/>
            <a:ext cx="1479550"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Source code</a:t>
            </a:r>
            <a:endParaRPr kumimoji="1" lang="zh-TW" altLang="en-US" dirty="0">
              <a:solidFill>
                <a:srgbClr val="000000"/>
              </a:solidFill>
            </a:endParaRPr>
          </a:p>
        </p:txBody>
      </p:sp>
      <p:sp>
        <p:nvSpPr>
          <p:cNvPr id="6" name="文字方塊 5"/>
          <p:cNvSpPr txBox="1"/>
          <p:nvPr/>
        </p:nvSpPr>
        <p:spPr>
          <a:xfrm>
            <a:off x="4151314" y="1198564"/>
            <a:ext cx="1557337"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Form window</a:t>
            </a:r>
            <a:endParaRPr kumimoji="1" lang="zh-TW" altLang="en-US" dirty="0">
              <a:solidFill>
                <a:srgbClr val="000000"/>
              </a:solidFill>
            </a:endParaRPr>
          </a:p>
        </p:txBody>
      </p:sp>
      <p:sp>
        <p:nvSpPr>
          <p:cNvPr id="7" name="文字方塊 6"/>
          <p:cNvSpPr txBox="1"/>
          <p:nvPr/>
        </p:nvSpPr>
        <p:spPr>
          <a:xfrm>
            <a:off x="4800600" y="5003800"/>
            <a:ext cx="1530350"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Insert pointer</a:t>
            </a:r>
            <a:endParaRPr kumimoji="1" lang="zh-TW" altLang="en-US" dirty="0">
              <a:solidFill>
                <a:srgbClr val="000000"/>
              </a:solidFill>
            </a:endParaRPr>
          </a:p>
        </p:txBody>
      </p:sp>
      <p:sp>
        <p:nvSpPr>
          <p:cNvPr id="8" name="文字方塊 7"/>
          <p:cNvSpPr txBox="1"/>
          <p:nvPr/>
        </p:nvSpPr>
        <p:spPr>
          <a:xfrm>
            <a:off x="5386388" y="4076700"/>
            <a:ext cx="2005012"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Source code area</a:t>
            </a:r>
            <a:endParaRPr kumimoji="1" lang="zh-TW" altLang="en-US" dirty="0">
              <a:solidFill>
                <a:srgbClr val="000000"/>
              </a:solidFill>
            </a:endParaRPr>
          </a:p>
        </p:txBody>
      </p:sp>
    </p:spTree>
    <p:extLst>
      <p:ext uri="{BB962C8B-B14F-4D97-AF65-F5344CB8AC3E}">
        <p14:creationId xmlns:p14="http://schemas.microsoft.com/office/powerpoint/2010/main" val="39293409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TW" sz="3200"/>
              <a:t>6-3 Phases of Windows Application Design</a:t>
            </a:r>
            <a:endParaRPr lang="zh-TW" altLang="en-US" sz="3200" b="0"/>
          </a:p>
        </p:txBody>
      </p:sp>
      <p:sp>
        <p:nvSpPr>
          <p:cNvPr id="27651" name="Rectangle 3"/>
          <p:cNvSpPr>
            <a:spLocks noGrp="1" noChangeArrowheads="1"/>
          </p:cNvSpPr>
          <p:nvPr>
            <p:ph type="body" idx="1"/>
          </p:nvPr>
        </p:nvSpPr>
        <p:spPr>
          <a:xfrm>
            <a:off x="2208213" y="1919289"/>
            <a:ext cx="6191250" cy="719137"/>
          </a:xfrm>
        </p:spPr>
        <p:txBody>
          <a:bodyPr/>
          <a:lstStyle/>
          <a:p>
            <a:pPr eaLnBrk="1" hangingPunct="1">
              <a:spcAft>
                <a:spcPct val="35000"/>
              </a:spcAft>
              <a:buClr>
                <a:srgbClr val="FF3300"/>
              </a:buClr>
              <a:buFont typeface="Wingdings" panose="05000000000000000000" pitchFamily="2" charset="2"/>
              <a:buNone/>
            </a:pPr>
            <a:r>
              <a:rPr lang="en-US" altLang="zh-TW" sz="2400"/>
              <a:t>4 Phases of Windows Application Design</a:t>
            </a:r>
            <a:endParaRPr lang="zh-TW" altLang="en-US" sz="2400"/>
          </a:p>
        </p:txBody>
      </p:sp>
      <p:pic>
        <p:nvPicPr>
          <p:cNvPr id="276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214" y="2638425"/>
            <a:ext cx="7705725" cy="295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2208213" y="2663825"/>
            <a:ext cx="4032250" cy="3048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marL="457200" indent="-457200" fontAlgn="base">
              <a:spcBef>
                <a:spcPct val="0"/>
              </a:spcBef>
              <a:spcAft>
                <a:spcPct val="0"/>
              </a:spcAft>
              <a:buFontTx/>
              <a:buAutoNum type="arabicPeriod"/>
              <a:defRPr/>
            </a:pPr>
            <a:r>
              <a:rPr kumimoji="1" lang="en-US" altLang="zh-TW" sz="2400" dirty="0">
                <a:solidFill>
                  <a:srgbClr val="000000"/>
                </a:solidFill>
              </a:rPr>
              <a:t>Input and output interface creation</a:t>
            </a:r>
          </a:p>
          <a:p>
            <a:pPr marL="457200" indent="-457200" fontAlgn="base">
              <a:spcBef>
                <a:spcPct val="0"/>
              </a:spcBef>
              <a:spcAft>
                <a:spcPct val="0"/>
              </a:spcAft>
              <a:buFontTx/>
              <a:buAutoNum type="arabicPeriod"/>
              <a:defRPr/>
            </a:pPr>
            <a:r>
              <a:rPr kumimoji="1" lang="en-US" altLang="zh-TW" sz="2400" dirty="0">
                <a:solidFill>
                  <a:srgbClr val="000000"/>
                </a:solidFill>
              </a:rPr>
              <a:t>Property assignment</a:t>
            </a:r>
          </a:p>
          <a:p>
            <a:pPr marL="457200" indent="-457200" fontAlgn="base">
              <a:spcBef>
                <a:spcPct val="0"/>
              </a:spcBef>
              <a:spcAft>
                <a:spcPct val="0"/>
              </a:spcAft>
              <a:buFontTx/>
              <a:buAutoNum type="arabicPeriod"/>
              <a:defRPr/>
            </a:pPr>
            <a:endParaRPr kumimoji="1" lang="en-US" altLang="zh-TW" sz="2400" dirty="0">
              <a:solidFill>
                <a:srgbClr val="000000"/>
              </a:solidFill>
            </a:endParaRPr>
          </a:p>
          <a:p>
            <a:pPr marL="457200" indent="-457200" fontAlgn="base">
              <a:spcBef>
                <a:spcPct val="0"/>
              </a:spcBef>
              <a:spcAft>
                <a:spcPct val="0"/>
              </a:spcAft>
              <a:buFontTx/>
              <a:buAutoNum type="arabicPeriod"/>
              <a:defRPr/>
            </a:pPr>
            <a:r>
              <a:rPr kumimoji="1" lang="en-US" altLang="zh-TW" sz="2400" dirty="0">
                <a:solidFill>
                  <a:srgbClr val="000000"/>
                </a:solidFill>
              </a:rPr>
              <a:t>Source code editing</a:t>
            </a:r>
          </a:p>
          <a:p>
            <a:pPr marL="457200" indent="-457200" fontAlgn="base">
              <a:spcBef>
                <a:spcPct val="0"/>
              </a:spcBef>
              <a:spcAft>
                <a:spcPct val="0"/>
              </a:spcAft>
              <a:buFontTx/>
              <a:buAutoNum type="arabicPeriod"/>
              <a:defRPr/>
            </a:pPr>
            <a:endParaRPr kumimoji="1" lang="en-US" altLang="zh-TW" sz="2400" dirty="0">
              <a:solidFill>
                <a:srgbClr val="000000"/>
              </a:solidFill>
            </a:endParaRPr>
          </a:p>
          <a:p>
            <a:pPr marL="457200" indent="-457200" fontAlgn="base">
              <a:spcBef>
                <a:spcPct val="0"/>
              </a:spcBef>
              <a:spcAft>
                <a:spcPct val="0"/>
              </a:spcAft>
              <a:buFontTx/>
              <a:buAutoNum type="arabicPeriod"/>
              <a:defRPr/>
            </a:pPr>
            <a:r>
              <a:rPr kumimoji="1" lang="en-US" altLang="zh-TW" sz="2400" dirty="0">
                <a:solidFill>
                  <a:srgbClr val="000000"/>
                </a:solidFill>
              </a:rPr>
              <a:t>Project building and debugging</a:t>
            </a:r>
            <a:endParaRPr kumimoji="1" lang="zh-TW" altLang="en-US" sz="2400" dirty="0">
              <a:solidFill>
                <a:srgbClr val="000000"/>
              </a:solidFill>
            </a:endParaRPr>
          </a:p>
        </p:txBody>
      </p:sp>
      <p:sp>
        <p:nvSpPr>
          <p:cNvPr id="3" name="文字方塊 2"/>
          <p:cNvSpPr txBox="1"/>
          <p:nvPr/>
        </p:nvSpPr>
        <p:spPr>
          <a:xfrm>
            <a:off x="6665914" y="3127376"/>
            <a:ext cx="2822575" cy="46037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sz="2400" dirty="0">
                <a:solidFill>
                  <a:srgbClr val="000000"/>
                </a:solidFill>
              </a:rPr>
              <a:t>Form design phase</a:t>
            </a:r>
            <a:endParaRPr kumimoji="1" lang="zh-TW" altLang="en-US" sz="2400" dirty="0">
              <a:solidFill>
                <a:srgbClr val="000000"/>
              </a:solidFill>
            </a:endParaRPr>
          </a:p>
        </p:txBody>
      </p:sp>
      <p:sp>
        <p:nvSpPr>
          <p:cNvPr id="4" name="文字方塊 3"/>
          <p:cNvSpPr txBox="1"/>
          <p:nvPr/>
        </p:nvSpPr>
        <p:spPr>
          <a:xfrm>
            <a:off x="6665914" y="4518026"/>
            <a:ext cx="3678237" cy="83026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Program design and execution phase</a:t>
            </a:r>
            <a:endParaRPr kumimoji="1" lang="zh-TW" altLang="en-US" sz="2400" dirty="0">
              <a:solidFill>
                <a:srgbClr val="000000"/>
              </a:solidFill>
            </a:endParaRPr>
          </a:p>
        </p:txBody>
      </p:sp>
    </p:spTree>
    <p:extLst>
      <p:ext uri="{BB962C8B-B14F-4D97-AF65-F5344CB8AC3E}">
        <p14:creationId xmlns:p14="http://schemas.microsoft.com/office/powerpoint/2010/main" val="7314003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zh-TW" sz="3200"/>
              <a:t>6-1 First Discovered Windows Application</a:t>
            </a:r>
            <a:endParaRPr lang="zh-TW" altLang="en-US" sz="3200"/>
          </a:p>
        </p:txBody>
      </p:sp>
      <p:sp>
        <p:nvSpPr>
          <p:cNvPr id="10243" name="Rectangle 3"/>
          <p:cNvSpPr>
            <a:spLocks noGrp="1" noChangeArrowheads="1"/>
          </p:cNvSpPr>
          <p:nvPr>
            <p:ph type="body" idx="1"/>
          </p:nvPr>
        </p:nvSpPr>
        <p:spPr>
          <a:xfrm>
            <a:off x="1847851" y="1628776"/>
            <a:ext cx="8569325" cy="4968875"/>
          </a:xfrm>
        </p:spPr>
        <p:txBody>
          <a:bodyPr/>
          <a:lstStyle/>
          <a:p>
            <a:pPr eaLnBrk="1" hangingPunct="1">
              <a:buClr>
                <a:srgbClr val="FF3300"/>
              </a:buClr>
            </a:pPr>
            <a:r>
              <a:rPr lang="en-US" altLang="zh-TW" sz="2400"/>
              <a:t>Former chapters: run under </a:t>
            </a:r>
            <a:r>
              <a:rPr lang="en-US" altLang="zh-TW" sz="2400">
                <a:solidFill>
                  <a:srgbClr val="FF0000"/>
                </a:solidFill>
              </a:rPr>
              <a:t>console</a:t>
            </a:r>
            <a:r>
              <a:rPr lang="en-US" altLang="zh-TW" sz="2400"/>
              <a:t> </a:t>
            </a:r>
            <a:r>
              <a:rPr lang="en-US" altLang="zh-TW" sz="2400">
                <a:solidFill>
                  <a:srgbClr val="FF0000"/>
                </a:solidFill>
              </a:rPr>
              <a:t>mode</a:t>
            </a:r>
            <a:endParaRPr lang="zh-TW" altLang="en-US" sz="2400">
              <a:solidFill>
                <a:srgbClr val="FF0000"/>
              </a:solidFill>
            </a:endParaRPr>
          </a:p>
          <a:p>
            <a:pPr eaLnBrk="1" hangingPunct="1">
              <a:buClr>
                <a:srgbClr val="FF3300"/>
              </a:buClr>
            </a:pPr>
            <a:r>
              <a:rPr lang="en-US" altLang="zh-TW" sz="2400"/>
              <a:t>Windows application runs under </a:t>
            </a:r>
            <a:r>
              <a:rPr lang="en-US" altLang="zh-TW" sz="2400">
                <a:solidFill>
                  <a:srgbClr val="FF0000"/>
                </a:solidFill>
              </a:rPr>
              <a:t>window</a:t>
            </a:r>
            <a:r>
              <a:rPr lang="en-US" altLang="zh-TW" sz="2400"/>
              <a:t> </a:t>
            </a:r>
            <a:r>
              <a:rPr lang="en-US" altLang="zh-TW" sz="2400">
                <a:solidFill>
                  <a:srgbClr val="FF0000"/>
                </a:solidFill>
              </a:rPr>
              <a:t>mode</a:t>
            </a:r>
            <a:endParaRPr lang="zh-TW" altLang="en-US" sz="2400">
              <a:solidFill>
                <a:srgbClr val="FF0000"/>
              </a:solidFill>
            </a:endParaRPr>
          </a:p>
          <a:p>
            <a:pPr eaLnBrk="1" hangingPunct="1">
              <a:buClr>
                <a:srgbClr val="FF3300"/>
              </a:buClr>
            </a:pPr>
            <a:r>
              <a:rPr lang="en-US" altLang="zh-TW" sz="2400"/>
              <a:t>Main difference</a:t>
            </a:r>
            <a:br>
              <a:rPr lang="en-US" altLang="zh-TW" sz="2400"/>
            </a:br>
            <a:r>
              <a:rPr lang="zh-TW" altLang="en-US" sz="2400">
                <a:sym typeface="Wingdings" panose="05000000000000000000" pitchFamily="2" charset="2"/>
              </a:rPr>
              <a:t> </a:t>
            </a:r>
            <a:r>
              <a:rPr lang="en-US" altLang="zh-TW" sz="2400">
                <a:sym typeface="Wingdings" panose="05000000000000000000" pitchFamily="2" charset="2"/>
              </a:rPr>
              <a:t>input and output at I/O interface</a:t>
            </a:r>
            <a:br>
              <a:rPr lang="en-US" altLang="zh-TW" sz="2400">
                <a:sym typeface="Wingdings" panose="05000000000000000000" pitchFamily="2" charset="2"/>
              </a:rPr>
            </a:br>
            <a:r>
              <a:rPr lang="zh-TW" altLang="en-US" sz="2400">
                <a:sym typeface="Wingdings" panose="05000000000000000000" pitchFamily="2" charset="2"/>
              </a:rPr>
              <a:t> </a:t>
            </a:r>
            <a:r>
              <a:rPr lang="en-US" altLang="zh-TW" sz="2400">
                <a:sym typeface="Wingdings" panose="05000000000000000000" pitchFamily="2" charset="2"/>
              </a:rPr>
              <a:t>WYSIWYG(What You See Is What You Get) user interface maintenance, no need to wait until execution</a:t>
            </a:r>
            <a:endParaRPr lang="zh-TW" altLang="en-US" sz="2400"/>
          </a:p>
        </p:txBody>
      </p:sp>
    </p:spTree>
    <p:extLst>
      <p:ext uri="{BB962C8B-B14F-4D97-AF65-F5344CB8AC3E}">
        <p14:creationId xmlns:p14="http://schemas.microsoft.com/office/powerpoint/2010/main" val="25466427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7"/>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676400" y="647700"/>
            <a:ext cx="8713788" cy="5759450"/>
          </a:xfrm>
          <a:noFill/>
        </p:spPr>
      </p:pic>
      <p:sp>
        <p:nvSpPr>
          <p:cNvPr id="2" name="文字方塊 1"/>
          <p:cNvSpPr txBox="1"/>
          <p:nvPr/>
        </p:nvSpPr>
        <p:spPr>
          <a:xfrm>
            <a:off x="1676400" y="647701"/>
            <a:ext cx="8713788" cy="59404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b="1" dirty="0">
                <a:solidFill>
                  <a:srgbClr val="000000"/>
                </a:solidFill>
              </a:rPr>
              <a:t>Practice(</a:t>
            </a:r>
            <a:r>
              <a:rPr kumimoji="1" lang="en-US" altLang="zh-TW" sz="2000" b="1" dirty="0" err="1">
                <a:solidFill>
                  <a:srgbClr val="000000"/>
                </a:solidFill>
              </a:rPr>
              <a:t>CompoundInterestCalc</a:t>
            </a:r>
            <a:r>
              <a:rPr kumimoji="1" lang="en-US" altLang="zh-TW" sz="2000" b="1" dirty="0">
                <a:solidFill>
                  <a:srgbClr val="000000"/>
                </a:solidFill>
              </a:rPr>
              <a:t>):</a:t>
            </a:r>
          </a:p>
          <a:p>
            <a:pPr fontAlgn="base">
              <a:spcBef>
                <a:spcPct val="0"/>
              </a:spcBef>
              <a:spcAft>
                <a:spcPct val="0"/>
              </a:spcAft>
              <a:defRPr/>
            </a:pPr>
            <a:endParaRPr kumimoji="1" lang="en-US" altLang="zh-TW" sz="2000" dirty="0">
              <a:solidFill>
                <a:srgbClr val="000000"/>
              </a:solidFill>
            </a:endParaRPr>
          </a:p>
          <a:p>
            <a:pPr fontAlgn="base">
              <a:spcBef>
                <a:spcPct val="0"/>
              </a:spcBef>
              <a:spcAft>
                <a:spcPct val="0"/>
              </a:spcAft>
              <a:defRPr/>
            </a:pPr>
            <a:r>
              <a:rPr kumimoji="1" lang="en-US" altLang="zh-TW" sz="2000" dirty="0">
                <a:solidFill>
                  <a:srgbClr val="000000"/>
                </a:solidFill>
              </a:rPr>
              <a:t>Follow the 4 phases mentioned just now to design a compound-interest-calculation Windows Application. The requirements are:</a:t>
            </a:r>
          </a:p>
          <a:p>
            <a:pPr fontAlgn="base">
              <a:spcBef>
                <a:spcPct val="0"/>
              </a:spcBef>
              <a:spcAft>
                <a:spcPct val="0"/>
              </a:spcAft>
              <a:defRPr/>
            </a:pPr>
            <a:endParaRPr kumimoji="1" lang="en-US" altLang="zh-TW" sz="2000" dirty="0">
              <a:solidFill>
                <a:srgbClr val="000000"/>
              </a:solidFill>
            </a:endParaRPr>
          </a:p>
          <a:p>
            <a:pPr marL="342900" indent="-342900" fontAlgn="base">
              <a:spcBef>
                <a:spcPct val="0"/>
              </a:spcBef>
              <a:spcAft>
                <a:spcPct val="0"/>
              </a:spcAft>
              <a:buFontTx/>
              <a:buAutoNum type="arabicPeriod"/>
              <a:defRPr/>
            </a:pPr>
            <a:r>
              <a:rPr kumimoji="1" lang="en-US" altLang="zh-TW" sz="2000" dirty="0">
                <a:solidFill>
                  <a:srgbClr val="000000"/>
                </a:solidFill>
              </a:rPr>
              <a:t>Provide 3 pairs of label and textbox control items for showing messages and data </a:t>
            </a:r>
            <a:r>
              <a:rPr kumimoji="1" lang="en-US" altLang="zh-TW" sz="2000" dirty="0" err="1">
                <a:solidFill>
                  <a:srgbClr val="000000"/>
                </a:solidFill>
              </a:rPr>
              <a:t>inputation</a:t>
            </a:r>
            <a:endParaRPr kumimoji="1" lang="en-US" altLang="zh-TW" sz="2000" dirty="0">
              <a:solidFill>
                <a:srgbClr val="000000"/>
              </a:solidFill>
            </a:endParaRPr>
          </a:p>
          <a:p>
            <a:pPr marL="342900" indent="-342900" fontAlgn="base">
              <a:spcBef>
                <a:spcPct val="0"/>
              </a:spcBef>
              <a:spcAft>
                <a:spcPct val="0"/>
              </a:spcAft>
              <a:buFontTx/>
              <a:buAutoNum type="arabicPeriod"/>
              <a:defRPr/>
            </a:pPr>
            <a:r>
              <a:rPr kumimoji="1" lang="en-US" altLang="zh-TW" sz="2000" dirty="0">
                <a:solidFill>
                  <a:srgbClr val="000000"/>
                </a:solidFill>
              </a:rPr>
              <a:t>Provide a “Calculate” button control item</a:t>
            </a:r>
          </a:p>
          <a:p>
            <a:pPr marL="342900" indent="-342900" fontAlgn="base">
              <a:spcBef>
                <a:spcPct val="0"/>
              </a:spcBef>
              <a:spcAft>
                <a:spcPct val="0"/>
              </a:spcAft>
              <a:buFontTx/>
              <a:buAutoNum type="arabicPeriod"/>
              <a:defRPr/>
            </a:pPr>
            <a:r>
              <a:rPr kumimoji="1" lang="en-US" altLang="zh-TW" sz="2000" dirty="0">
                <a:solidFill>
                  <a:srgbClr val="000000"/>
                </a:solidFill>
              </a:rPr>
              <a:t>Provide a label control item for showing the sum of principal and interest, the sum of all interest in 2 lines.</a:t>
            </a:r>
          </a:p>
          <a:p>
            <a:pPr marL="342900" indent="-342900" fontAlgn="base">
              <a:spcBef>
                <a:spcPct val="0"/>
              </a:spcBef>
              <a:spcAft>
                <a:spcPct val="0"/>
              </a:spcAft>
              <a:buFontTx/>
              <a:buAutoNum type="arabicPeriod"/>
              <a:defRPr/>
            </a:pPr>
            <a:r>
              <a:rPr kumimoji="1" lang="en-US" altLang="zh-TW" sz="2000" dirty="0">
                <a:solidFill>
                  <a:srgbClr val="000000"/>
                </a:solidFill>
              </a:rPr>
              <a:t>When the principal, interest rate, saving years, press “Calculate” button to calculate the sum of principal and interest with the formula. The formula is:</a:t>
            </a:r>
            <a:br>
              <a:rPr kumimoji="1" lang="en-US" altLang="zh-TW" sz="2000" dirty="0">
                <a:solidFill>
                  <a:srgbClr val="000000"/>
                </a:solidFill>
              </a:rPr>
            </a:br>
            <a:r>
              <a:rPr kumimoji="1" lang="en-US" altLang="zh-TW" sz="2000" dirty="0">
                <a:solidFill>
                  <a:srgbClr val="000000"/>
                </a:solidFill>
              </a:rPr>
              <a:t/>
            </a:r>
            <a:br>
              <a:rPr kumimoji="1" lang="en-US" altLang="zh-TW" sz="2000" dirty="0">
                <a:solidFill>
                  <a:srgbClr val="000000"/>
                </a:solidFill>
              </a:rPr>
            </a:br>
            <a:r>
              <a:rPr kumimoji="1" lang="en-US" altLang="zh-TW" sz="2000" dirty="0">
                <a:solidFill>
                  <a:srgbClr val="000000"/>
                </a:solidFill>
              </a:rPr>
              <a:t>sum of principal and interest = principal x (1 + interest rate)</a:t>
            </a:r>
            <a:r>
              <a:rPr kumimoji="1" lang="en-US" altLang="zh-TW" sz="2000" baseline="30000" dirty="0">
                <a:solidFill>
                  <a:srgbClr val="000000"/>
                </a:solidFill>
              </a:rPr>
              <a:t>years</a:t>
            </a:r>
            <a:r>
              <a:rPr kumimoji="1" lang="en-US" altLang="zh-TW" sz="2000" dirty="0">
                <a:solidFill>
                  <a:srgbClr val="000000"/>
                </a:solidFill>
              </a:rPr>
              <a:t/>
            </a:r>
            <a:br>
              <a:rPr kumimoji="1" lang="en-US" altLang="zh-TW" sz="2000" dirty="0">
                <a:solidFill>
                  <a:srgbClr val="000000"/>
                </a:solidFill>
              </a:rPr>
            </a:br>
            <a:r>
              <a:rPr kumimoji="1" lang="en-US" altLang="zh-TW" sz="2000" dirty="0">
                <a:solidFill>
                  <a:srgbClr val="000000"/>
                </a:solidFill>
              </a:rPr>
              <a:t>function: </a:t>
            </a:r>
            <a:r>
              <a:rPr kumimoji="1" lang="en-US" altLang="zh-TW" sz="2000" dirty="0" err="1">
                <a:solidFill>
                  <a:srgbClr val="000000"/>
                </a:solidFill>
              </a:rPr>
              <a:t>Math.Pow</a:t>
            </a:r>
            <a:r>
              <a:rPr kumimoji="1" lang="en-US" altLang="zh-TW" sz="2000" dirty="0">
                <a:solidFill>
                  <a:srgbClr val="000000"/>
                </a:solidFill>
              </a:rPr>
              <a:t>(2, 3) = 2</a:t>
            </a:r>
            <a:r>
              <a:rPr kumimoji="1" lang="en-US" altLang="zh-TW" sz="2000" baseline="30000" dirty="0">
                <a:solidFill>
                  <a:srgbClr val="000000"/>
                </a:solidFill>
              </a:rPr>
              <a:t>3</a:t>
            </a:r>
            <a:r>
              <a:rPr kumimoji="1" lang="en-US" altLang="zh-TW" sz="2000" dirty="0">
                <a:solidFill>
                  <a:srgbClr val="000000"/>
                </a:solidFill>
              </a:rPr>
              <a:t/>
            </a:r>
            <a:br>
              <a:rPr kumimoji="1" lang="en-US" altLang="zh-TW" sz="2000" dirty="0">
                <a:solidFill>
                  <a:srgbClr val="000000"/>
                </a:solidFill>
              </a:rPr>
            </a:br>
            <a:r>
              <a:rPr kumimoji="1" lang="en-US" altLang="zh-TW" sz="2000" dirty="0">
                <a:solidFill>
                  <a:srgbClr val="000000"/>
                </a:solidFill>
              </a:rPr>
              <a:t>interest = sum of principal and interest – principal</a:t>
            </a:r>
            <a:br>
              <a:rPr kumimoji="1" lang="en-US" altLang="zh-TW" sz="2000" dirty="0">
                <a:solidFill>
                  <a:srgbClr val="000000"/>
                </a:solidFill>
              </a:rPr>
            </a:br>
            <a:r>
              <a:rPr kumimoji="1" lang="en-US" altLang="zh-TW" sz="2000" dirty="0">
                <a:solidFill>
                  <a:srgbClr val="000000"/>
                </a:solidFill>
              </a:rPr>
              <a:t/>
            </a:r>
            <a:br>
              <a:rPr kumimoji="1" lang="en-US" altLang="zh-TW" sz="2000" dirty="0">
                <a:solidFill>
                  <a:srgbClr val="000000"/>
                </a:solidFill>
              </a:rPr>
            </a:br>
            <a:endParaRPr kumimoji="1" lang="zh-TW" altLang="en-US" sz="2000" dirty="0">
              <a:solidFill>
                <a:srgbClr val="000000"/>
              </a:solidFill>
            </a:endParaRPr>
          </a:p>
        </p:txBody>
      </p:sp>
    </p:spTree>
    <p:extLst>
      <p:ext uri="{BB962C8B-B14F-4D97-AF65-F5344CB8AC3E}">
        <p14:creationId xmlns:p14="http://schemas.microsoft.com/office/powerpoint/2010/main" val="5715105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9"/>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919288" y="1052513"/>
            <a:ext cx="8424862" cy="4248150"/>
          </a:xfrm>
          <a:noFill/>
        </p:spPr>
      </p:pic>
      <p:sp>
        <p:nvSpPr>
          <p:cNvPr id="2" name="文字方塊 1"/>
          <p:cNvSpPr txBox="1"/>
          <p:nvPr/>
        </p:nvSpPr>
        <p:spPr>
          <a:xfrm>
            <a:off x="2063751" y="1268413"/>
            <a:ext cx="1584325" cy="4619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b="1" dirty="0">
                <a:solidFill>
                  <a:srgbClr val="000000"/>
                </a:solidFill>
              </a:rPr>
              <a:t>Result:</a:t>
            </a:r>
          </a:p>
        </p:txBody>
      </p:sp>
    </p:spTree>
    <p:extLst>
      <p:ext uri="{BB962C8B-B14F-4D97-AF65-F5344CB8AC3E}">
        <p14:creationId xmlns:p14="http://schemas.microsoft.com/office/powerpoint/2010/main" val="35913898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9"/>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992314" y="1412876"/>
            <a:ext cx="7921625" cy="4321175"/>
          </a:xfrm>
          <a:noFill/>
        </p:spPr>
      </p:pic>
    </p:spTree>
    <p:extLst>
      <p:ext uri="{BB962C8B-B14F-4D97-AF65-F5344CB8AC3E}">
        <p14:creationId xmlns:p14="http://schemas.microsoft.com/office/powerpoint/2010/main" val="25253440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TW" sz="3200"/>
              <a:t>3 ways to set properties</a:t>
            </a:r>
            <a:r>
              <a:rPr lang="zh-TW" altLang="en-US" sz="3200"/>
              <a:t> </a:t>
            </a:r>
          </a:p>
        </p:txBody>
      </p:sp>
      <p:sp>
        <p:nvSpPr>
          <p:cNvPr id="28675" name="內容版面配置區 2"/>
          <p:cNvSpPr>
            <a:spLocks noGrp="1"/>
          </p:cNvSpPr>
          <p:nvPr>
            <p:ph idx="1"/>
          </p:nvPr>
        </p:nvSpPr>
        <p:spPr/>
        <p:txBody>
          <a:bodyPr/>
          <a:lstStyle/>
          <a:p>
            <a:pPr>
              <a:buFont typeface="Wingdings" panose="05000000000000000000" pitchFamily="2" charset="2"/>
              <a:buAutoNum type="arabicPeriod"/>
            </a:pPr>
            <a:r>
              <a:rPr lang="en-US" altLang="zh-TW" sz="2400" dirty="0"/>
              <a:t>Input type: directly set the value of property</a:t>
            </a:r>
          </a:p>
          <a:p>
            <a:pPr>
              <a:buFont typeface="Wingdings" panose="05000000000000000000" pitchFamily="2" charset="2"/>
              <a:buAutoNum type="arabicPeriod"/>
            </a:pPr>
            <a:r>
              <a:rPr lang="en-US" altLang="zh-TW" sz="2400" dirty="0"/>
              <a:t>Menu type: select a value from all available property values</a:t>
            </a:r>
          </a:p>
          <a:p>
            <a:pPr>
              <a:buFont typeface="Wingdings" panose="05000000000000000000" pitchFamily="2" charset="2"/>
              <a:buAutoNum type="arabicPeriod"/>
            </a:pPr>
            <a:r>
              <a:rPr lang="en-US" altLang="zh-TW" sz="2400" dirty="0"/>
              <a:t>Dialog type: </a:t>
            </a:r>
            <a:r>
              <a:rPr lang="en-US" altLang="zh-TW" sz="2400" dirty="0" smtClean="0"/>
              <a:t>    show </a:t>
            </a:r>
            <a:r>
              <a:rPr lang="en-US" altLang="zh-TW" sz="2400" dirty="0"/>
              <a:t>a dialog </a:t>
            </a:r>
            <a:r>
              <a:rPr lang="en-US" altLang="zh-TW" sz="2400" dirty="0" smtClean="0"/>
              <a:t>window to </a:t>
            </a:r>
            <a:r>
              <a:rPr lang="en-US" altLang="zh-TW" sz="2400" dirty="0"/>
              <a:t>programmer for advanced settings</a:t>
            </a:r>
            <a:endParaRPr lang="zh-TW" altLang="en-US" sz="2400" dirty="0"/>
          </a:p>
          <a:p>
            <a:endParaRPr lang="zh-TW" altLang="en-US" sz="2400" dirty="0"/>
          </a:p>
        </p:txBody>
      </p:sp>
      <p:pic>
        <p:nvPicPr>
          <p:cNvPr id="28676" name="圖片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667249" y="2088338"/>
            <a:ext cx="371475"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圖片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98491" y="2531326"/>
            <a:ext cx="295275"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030193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5"/>
          <p:cNvSpPr>
            <a:spLocks noGrp="1" noChangeArrowheads="1"/>
          </p:cNvSpPr>
          <p:nvPr>
            <p:ph type="title"/>
          </p:nvPr>
        </p:nvSpPr>
        <p:spPr/>
        <p:txBody>
          <a:bodyPr/>
          <a:lstStyle/>
          <a:p>
            <a:pPr eaLnBrk="1" hangingPunct="1"/>
            <a:r>
              <a:rPr lang="en-US" altLang="zh-TW" sz="3200"/>
              <a:t>Set the Name and Text properties</a:t>
            </a:r>
            <a:endParaRPr lang="zh-TW" altLang="en-US" sz="3200"/>
          </a:p>
        </p:txBody>
      </p:sp>
      <p:sp>
        <p:nvSpPr>
          <p:cNvPr id="32771" name="Rectangle 3"/>
          <p:cNvSpPr>
            <a:spLocks noGrp="1" noChangeArrowheads="1"/>
          </p:cNvSpPr>
          <p:nvPr>
            <p:ph idx="1"/>
          </p:nvPr>
        </p:nvSpPr>
        <p:spPr/>
        <p:txBody>
          <a:bodyPr/>
          <a:lstStyle/>
          <a:p>
            <a:pPr>
              <a:buFont typeface="Wingdings" panose="05000000000000000000" pitchFamily="2" charset="2"/>
              <a:buAutoNum type="arabicPeriod"/>
            </a:pPr>
            <a:r>
              <a:rPr lang="en-US" altLang="zh-TW" sz="2400" dirty="0"/>
              <a:t>label1: Name reserved, Text = “Principal:”</a:t>
            </a:r>
          </a:p>
          <a:p>
            <a:pPr>
              <a:buFont typeface="Wingdings" panose="05000000000000000000" pitchFamily="2" charset="2"/>
              <a:buAutoNum type="arabicPeriod"/>
            </a:pPr>
            <a:r>
              <a:rPr lang="en-US" altLang="zh-TW" sz="2400" dirty="0"/>
              <a:t>label2: Name reserved, Text = “Years:”</a:t>
            </a:r>
          </a:p>
          <a:p>
            <a:pPr>
              <a:buFont typeface="Wingdings" panose="05000000000000000000" pitchFamily="2" charset="2"/>
              <a:buAutoNum type="arabicPeriod"/>
            </a:pPr>
            <a:r>
              <a:rPr lang="en-US" altLang="zh-TW" sz="2400" dirty="0"/>
              <a:t>label3: Name reserved, Text = “Rate(%):”</a:t>
            </a:r>
          </a:p>
          <a:p>
            <a:pPr>
              <a:buFont typeface="Wingdings" panose="05000000000000000000" pitchFamily="2" charset="2"/>
              <a:buAutoNum type="arabicPeriod"/>
            </a:pPr>
            <a:r>
              <a:rPr lang="en-US" altLang="zh-TW" sz="2400" dirty="0"/>
              <a:t>textBox1: Name = </a:t>
            </a:r>
            <a:r>
              <a:rPr lang="en-US" altLang="zh-TW" sz="2400" dirty="0" err="1"/>
              <a:t>txtCapi</a:t>
            </a:r>
            <a:r>
              <a:rPr lang="en-US" altLang="zh-TW" sz="2400" dirty="0"/>
              <a:t>, Text = “” (empty string)</a:t>
            </a:r>
          </a:p>
          <a:p>
            <a:pPr>
              <a:buFont typeface="Wingdings" panose="05000000000000000000" pitchFamily="2" charset="2"/>
              <a:buAutoNum type="arabicPeriod"/>
            </a:pPr>
            <a:r>
              <a:rPr lang="en-US" altLang="zh-TW" sz="2400" dirty="0"/>
              <a:t>textBox2: Name = </a:t>
            </a:r>
            <a:r>
              <a:rPr lang="en-US" altLang="zh-TW" sz="2400" dirty="0" err="1"/>
              <a:t>txtYear</a:t>
            </a:r>
            <a:r>
              <a:rPr lang="en-US" altLang="zh-TW" sz="2400" dirty="0"/>
              <a:t>, Text = “”</a:t>
            </a:r>
          </a:p>
          <a:p>
            <a:pPr>
              <a:buFont typeface="Wingdings" panose="05000000000000000000" pitchFamily="2" charset="2"/>
              <a:buAutoNum type="arabicPeriod"/>
            </a:pPr>
            <a:r>
              <a:rPr lang="en-US" altLang="zh-TW" sz="2400" dirty="0"/>
              <a:t>textBox3: Name = </a:t>
            </a:r>
            <a:r>
              <a:rPr lang="en-US" altLang="zh-TW" sz="2400" dirty="0" err="1"/>
              <a:t>txtRate</a:t>
            </a:r>
            <a:r>
              <a:rPr lang="en-US" altLang="zh-TW" sz="2400" dirty="0"/>
              <a:t>, Text = “”</a:t>
            </a:r>
          </a:p>
          <a:p>
            <a:pPr>
              <a:buFont typeface="Wingdings" panose="05000000000000000000" pitchFamily="2" charset="2"/>
              <a:buAutoNum type="arabicPeriod"/>
            </a:pPr>
            <a:r>
              <a:rPr lang="en-US" altLang="zh-TW" sz="2400" dirty="0"/>
              <a:t>button1: Name = </a:t>
            </a:r>
            <a:r>
              <a:rPr lang="en-US" altLang="zh-TW" sz="2400" dirty="0" err="1"/>
              <a:t>btnCal</a:t>
            </a:r>
            <a:r>
              <a:rPr lang="en-US" altLang="zh-TW" sz="2400" dirty="0"/>
              <a:t>, Text = “Calculate”</a:t>
            </a:r>
          </a:p>
          <a:p>
            <a:pPr>
              <a:buFont typeface="Wingdings" panose="05000000000000000000" pitchFamily="2" charset="2"/>
              <a:buAutoNum type="arabicPeriod"/>
            </a:pPr>
            <a:r>
              <a:rPr lang="en-US" altLang="zh-TW" sz="2400" dirty="0"/>
              <a:t>label4: Name reserved, Text </a:t>
            </a:r>
            <a:r>
              <a:rPr lang="en-US" altLang="zh-TW" sz="2400" dirty="0" smtClean="0"/>
              <a:t>reserved</a:t>
            </a:r>
          </a:p>
          <a:p>
            <a:pPr>
              <a:buFont typeface="Wingdings" panose="05000000000000000000" pitchFamily="2" charset="2"/>
              <a:buAutoNum type="arabicPeriod"/>
            </a:pPr>
            <a:r>
              <a:rPr lang="en-US" altLang="zh-TW" sz="2400" dirty="0"/>
              <a:t>https://msdn.microsoft.com/zh-tw/library/system.math.pow(v=vs.110).aspx?cs-save-lang=1&amp;cs-lang=csharp#code-snippet-2</a:t>
            </a:r>
            <a:endParaRPr lang="zh-TW" altLang="en-US" sz="2400" dirty="0"/>
          </a:p>
          <a:p>
            <a:pPr eaLnBrk="1" hangingPunct="1">
              <a:lnSpc>
                <a:spcPct val="80000"/>
              </a:lnSpc>
            </a:pPr>
            <a:endParaRPr lang="en-US" altLang="zh-TW" sz="2400" dirty="0"/>
          </a:p>
        </p:txBody>
      </p:sp>
    </p:spTree>
    <p:extLst>
      <p:ext uri="{BB962C8B-B14F-4D97-AF65-F5344CB8AC3E}">
        <p14:creationId xmlns:p14="http://schemas.microsoft.com/office/powerpoint/2010/main" val="12789079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751" y="1412876"/>
            <a:ext cx="7993063" cy="417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84139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1774826" y="476250"/>
            <a:ext cx="8640763" cy="719138"/>
          </a:xfrm>
        </p:spPr>
        <p:txBody>
          <a:bodyPr/>
          <a:lstStyle/>
          <a:p>
            <a:pPr eaLnBrk="1" hangingPunct="1"/>
            <a:r>
              <a:rPr lang="en-US" altLang="zh-TW" sz="3200"/>
              <a:t>3. Source Code</a:t>
            </a:r>
            <a:endParaRPr lang="zh-TW" altLang="en-US" sz="3200"/>
          </a:p>
        </p:txBody>
      </p:sp>
      <p:pic>
        <p:nvPicPr>
          <p:cNvPr id="3481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213" y="1268414"/>
            <a:ext cx="78486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5951538" y="3644901"/>
            <a:ext cx="3744912" cy="9239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endParaRPr kumimoji="1" lang="en-US" altLang="zh-TW" dirty="0">
              <a:solidFill>
                <a:srgbClr val="000000"/>
              </a:solidFill>
            </a:endParaRPr>
          </a:p>
          <a:p>
            <a:pPr fontAlgn="base">
              <a:spcBef>
                <a:spcPct val="0"/>
              </a:spcBef>
              <a:spcAft>
                <a:spcPct val="0"/>
              </a:spcAft>
              <a:defRPr/>
            </a:pPr>
            <a:r>
              <a:rPr kumimoji="1" lang="en-US" altLang="zh-TW" dirty="0">
                <a:solidFill>
                  <a:srgbClr val="000000"/>
                </a:solidFill>
              </a:rPr>
              <a:t>Automatically generated by IDE</a:t>
            </a:r>
          </a:p>
          <a:p>
            <a:pPr fontAlgn="base">
              <a:spcBef>
                <a:spcPct val="0"/>
              </a:spcBef>
              <a:spcAft>
                <a:spcPct val="0"/>
              </a:spcAft>
              <a:defRPr/>
            </a:pPr>
            <a:endParaRPr kumimoji="1" lang="zh-TW" altLang="en-US" dirty="0">
              <a:solidFill>
                <a:srgbClr val="000000"/>
              </a:solidFill>
            </a:endParaRPr>
          </a:p>
        </p:txBody>
      </p:sp>
    </p:spTree>
    <p:extLst>
      <p:ext uri="{BB962C8B-B14F-4D97-AF65-F5344CB8AC3E}">
        <p14:creationId xmlns:p14="http://schemas.microsoft.com/office/powerpoint/2010/main" val="164476107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288" y="692151"/>
            <a:ext cx="8208962" cy="561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48222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Practice 3</a:t>
            </a:r>
            <a:endParaRPr lang="zh-TW" altLang="en-US" dirty="0"/>
          </a:p>
        </p:txBody>
      </p:sp>
      <p:pic>
        <p:nvPicPr>
          <p:cNvPr id="4" name="內容版面配置區 3"/>
          <p:cNvPicPr>
            <a:picLocks noGrp="1" noChangeAspect="1"/>
          </p:cNvPicPr>
          <p:nvPr>
            <p:ph idx="1"/>
          </p:nvPr>
        </p:nvPicPr>
        <p:blipFill>
          <a:blip r:embed="rId2"/>
          <a:stretch>
            <a:fillRect/>
          </a:stretch>
        </p:blipFill>
        <p:spPr>
          <a:xfrm>
            <a:off x="2869063" y="3236785"/>
            <a:ext cx="2724150" cy="2790825"/>
          </a:xfrm>
          <a:prstGeom prst="rect">
            <a:avLst/>
          </a:prstGeom>
        </p:spPr>
      </p:pic>
      <p:sp>
        <p:nvSpPr>
          <p:cNvPr id="7" name="矩形 6"/>
          <p:cNvSpPr/>
          <p:nvPr/>
        </p:nvSpPr>
        <p:spPr>
          <a:xfrm>
            <a:off x="569446" y="1765098"/>
            <a:ext cx="9956572" cy="1040285"/>
          </a:xfrm>
          <a:prstGeom prst="rect">
            <a:avLst/>
          </a:prstGeom>
        </p:spPr>
        <p:txBody>
          <a:bodyPr wrap="none">
            <a:spAutoFit/>
          </a:bodyPr>
          <a:lstStyle/>
          <a:p>
            <a:pPr marL="342900" lvl="0" indent="-342900" eaLnBrk="0" fontAlgn="base" hangingPunct="0">
              <a:spcBef>
                <a:spcPct val="20000"/>
              </a:spcBef>
              <a:spcAft>
                <a:spcPct val="0"/>
              </a:spcAft>
              <a:buClr>
                <a:srgbClr val="000099"/>
              </a:buClr>
              <a:buFont typeface="Wingdings" panose="05000000000000000000" pitchFamily="2" charset="2"/>
              <a:buChar char="l"/>
            </a:pPr>
            <a:r>
              <a:rPr kumimoji="1" lang="en-US" altLang="zh-TW" sz="2800" b="1" kern="0" dirty="0" smtClean="0">
                <a:solidFill>
                  <a:srgbClr val="000099"/>
                </a:solidFill>
              </a:rPr>
              <a:t>Take a simple practice.</a:t>
            </a:r>
          </a:p>
          <a:p>
            <a:pPr lvl="0" eaLnBrk="0" fontAlgn="base" hangingPunct="0">
              <a:spcBef>
                <a:spcPct val="20000"/>
              </a:spcBef>
              <a:spcAft>
                <a:spcPct val="0"/>
              </a:spcAft>
              <a:buClr>
                <a:srgbClr val="000099"/>
              </a:buClr>
            </a:pPr>
            <a:r>
              <a:rPr kumimoji="1" lang="zh-TW" altLang="en-US" sz="2800" b="1" kern="0" dirty="0" smtClean="0">
                <a:solidFill>
                  <a:srgbClr val="000099"/>
                </a:solidFill>
              </a:rPr>
              <a:t> </a:t>
            </a:r>
            <a:r>
              <a:rPr kumimoji="1" lang="en-US" altLang="zh-TW" sz="2800" b="1" kern="0" dirty="0" smtClean="0">
                <a:solidFill>
                  <a:srgbClr val="000099"/>
                </a:solidFill>
              </a:rPr>
              <a:t>Use the Button</a:t>
            </a:r>
            <a:r>
              <a:rPr kumimoji="1" lang="zh-TW" altLang="en-US" sz="2800" b="1" kern="0" dirty="0">
                <a:solidFill>
                  <a:srgbClr val="000099"/>
                </a:solidFill>
              </a:rPr>
              <a:t> </a:t>
            </a:r>
            <a:r>
              <a:rPr kumimoji="1" lang="en-US" altLang="zh-TW" sz="2800" b="1" kern="0" dirty="0" smtClean="0">
                <a:solidFill>
                  <a:srgbClr val="000099"/>
                </a:solidFill>
              </a:rPr>
              <a:t>event to calculate and give the answer.</a:t>
            </a:r>
            <a:endParaRPr kumimoji="1" lang="en-US" altLang="zh-TW" sz="2800" b="1" kern="0" dirty="0">
              <a:solidFill>
                <a:srgbClr val="000099"/>
              </a:solidFill>
            </a:endParaRPr>
          </a:p>
        </p:txBody>
      </p:sp>
    </p:spTree>
    <p:extLst>
      <p:ext uri="{BB962C8B-B14F-4D97-AF65-F5344CB8AC3E}">
        <p14:creationId xmlns:p14="http://schemas.microsoft.com/office/powerpoint/2010/main" val="27932313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Practice 3</a:t>
            </a:r>
            <a:endParaRPr lang="zh-TW" altLang="en-US" dirty="0"/>
          </a:p>
        </p:txBody>
      </p:sp>
      <p:sp>
        <p:nvSpPr>
          <p:cNvPr id="3" name="內容版面配置區 2"/>
          <p:cNvSpPr>
            <a:spLocks noGrp="1"/>
          </p:cNvSpPr>
          <p:nvPr>
            <p:ph idx="1"/>
          </p:nvPr>
        </p:nvSpPr>
        <p:spPr>
          <a:xfrm>
            <a:off x="607256" y="1523857"/>
            <a:ext cx="10972800" cy="4679950"/>
          </a:xfrm>
        </p:spPr>
        <p:txBody>
          <a:bodyPr/>
          <a:lstStyle/>
          <a:p>
            <a:r>
              <a:rPr lang="en-US" altLang="zh-TW" dirty="0" smtClean="0"/>
              <a:t>Tips:</a:t>
            </a:r>
          </a:p>
          <a:p>
            <a:pPr lvl="1"/>
            <a:r>
              <a:rPr lang="en-US" altLang="zh-TW" dirty="0" smtClean="0"/>
              <a:t>If you want to give an element an event, click the element and find the     icon in the attribute window. </a:t>
            </a:r>
          </a:p>
          <a:p>
            <a:pPr lvl="1"/>
            <a:r>
              <a:rPr lang="en-US" altLang="zh-TW" dirty="0" smtClean="0"/>
              <a:t>Use the click button event as an example, set the name </a:t>
            </a:r>
            <a:r>
              <a:rPr lang="en-US" altLang="zh-TW" dirty="0"/>
              <a:t>as </a:t>
            </a:r>
            <a:r>
              <a:rPr lang="en-US" altLang="zh-TW" dirty="0" smtClean="0"/>
              <a:t>button1_Click in the click event. Then you can see the function in the code script. </a:t>
            </a:r>
            <a:endParaRPr lang="zh-TW" altLang="en-US" dirty="0"/>
          </a:p>
        </p:txBody>
      </p:sp>
      <p:pic>
        <p:nvPicPr>
          <p:cNvPr id="4" name="圖片 3"/>
          <p:cNvPicPr>
            <a:picLocks noChangeAspect="1"/>
          </p:cNvPicPr>
          <p:nvPr/>
        </p:nvPicPr>
        <p:blipFill>
          <a:blip r:embed="rId2"/>
          <a:stretch>
            <a:fillRect/>
          </a:stretch>
        </p:blipFill>
        <p:spPr>
          <a:xfrm>
            <a:off x="3488958" y="2461585"/>
            <a:ext cx="397436" cy="380876"/>
          </a:xfrm>
          <a:prstGeom prst="rect">
            <a:avLst/>
          </a:prstGeom>
        </p:spPr>
      </p:pic>
      <p:pic>
        <p:nvPicPr>
          <p:cNvPr id="5" name="圖片 4"/>
          <p:cNvPicPr>
            <a:picLocks noChangeAspect="1"/>
          </p:cNvPicPr>
          <p:nvPr/>
        </p:nvPicPr>
        <p:blipFill>
          <a:blip r:embed="rId3"/>
          <a:stretch>
            <a:fillRect/>
          </a:stretch>
        </p:blipFill>
        <p:spPr>
          <a:xfrm>
            <a:off x="1830415" y="4637903"/>
            <a:ext cx="4686300" cy="1752600"/>
          </a:xfrm>
          <a:prstGeom prst="rect">
            <a:avLst/>
          </a:prstGeom>
        </p:spPr>
      </p:pic>
      <p:pic>
        <p:nvPicPr>
          <p:cNvPr id="6" name="圖片 5"/>
          <p:cNvPicPr>
            <a:picLocks noChangeAspect="1"/>
          </p:cNvPicPr>
          <p:nvPr/>
        </p:nvPicPr>
        <p:blipFill>
          <a:blip r:embed="rId4"/>
          <a:stretch>
            <a:fillRect/>
          </a:stretch>
        </p:blipFill>
        <p:spPr>
          <a:xfrm>
            <a:off x="6714580" y="4774563"/>
            <a:ext cx="4010025" cy="685800"/>
          </a:xfrm>
          <a:prstGeom prst="rect">
            <a:avLst/>
          </a:prstGeom>
        </p:spPr>
      </p:pic>
    </p:spTree>
    <p:extLst>
      <p:ext uri="{BB962C8B-B14F-4D97-AF65-F5344CB8AC3E}">
        <p14:creationId xmlns:p14="http://schemas.microsoft.com/office/powerpoint/2010/main" val="414529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ltLang="zh-TW" sz="3200"/>
              <a:t>Project</a:t>
            </a:r>
            <a:endParaRPr lang="zh-TW" altLang="en-US" sz="3200"/>
          </a:p>
        </p:txBody>
      </p:sp>
      <p:sp>
        <p:nvSpPr>
          <p:cNvPr id="11267" name="Rectangle 3"/>
          <p:cNvSpPr>
            <a:spLocks noGrp="1" noChangeArrowheads="1"/>
          </p:cNvSpPr>
          <p:nvPr>
            <p:ph type="body" idx="1"/>
          </p:nvPr>
        </p:nvSpPr>
        <p:spPr>
          <a:xfrm>
            <a:off x="1847851" y="1412875"/>
            <a:ext cx="7993063" cy="3384550"/>
          </a:xfrm>
        </p:spPr>
        <p:txBody>
          <a:bodyPr/>
          <a:lstStyle/>
          <a:p>
            <a:pPr eaLnBrk="1" hangingPunct="1">
              <a:spcAft>
                <a:spcPct val="20000"/>
              </a:spcAft>
              <a:buClr>
                <a:srgbClr val="FF3300"/>
              </a:buClr>
            </a:pPr>
            <a:r>
              <a:rPr lang="en-US" altLang="zh-TW" sz="2400" dirty="0"/>
              <a:t>Use “Form” as a container</a:t>
            </a:r>
            <a:endParaRPr lang="zh-TW" altLang="en-US" sz="2400" dirty="0"/>
          </a:p>
          <a:p>
            <a:pPr eaLnBrk="1" hangingPunct="1">
              <a:spcAft>
                <a:spcPct val="20000"/>
              </a:spcAft>
              <a:buClr>
                <a:srgbClr val="FF3300"/>
              </a:buClr>
            </a:pPr>
            <a:r>
              <a:rPr lang="en-US" altLang="zh-TW" sz="2400" dirty="0"/>
              <a:t>Includes menu, list, text box, command, button, check box, option, etc.</a:t>
            </a:r>
            <a:endParaRPr lang="zh-TW" altLang="en-US" sz="2400" dirty="0"/>
          </a:p>
          <a:p>
            <a:pPr eaLnBrk="1" hangingPunct="1">
              <a:spcAft>
                <a:spcPct val="20000"/>
              </a:spcAft>
              <a:buClr>
                <a:srgbClr val="FF3300"/>
              </a:buClr>
            </a:pPr>
            <a:r>
              <a:rPr lang="en-US" altLang="zh-TW" sz="2400" dirty="0"/>
              <a:t>Use </a:t>
            </a:r>
            <a:r>
              <a:rPr lang="en-US" altLang="zh-TW" sz="2400" dirty="0">
                <a:solidFill>
                  <a:srgbClr val="FF0000"/>
                </a:solidFill>
              </a:rPr>
              <a:t>event-driven method</a:t>
            </a:r>
            <a:r>
              <a:rPr lang="en-US" altLang="zh-TW" sz="2400" dirty="0"/>
              <a:t> to connect source code, “form” and “control items”</a:t>
            </a:r>
            <a:endParaRPr lang="zh-TW" altLang="en-US" sz="2400" dirty="0"/>
          </a:p>
          <a:p>
            <a:pPr eaLnBrk="1" hangingPunct="1">
              <a:spcAft>
                <a:spcPct val="20000"/>
              </a:spcAft>
              <a:buClr>
                <a:srgbClr val="FF3300"/>
              </a:buClr>
            </a:pPr>
            <a:r>
              <a:rPr lang="en-US" altLang="zh-TW" sz="2400" dirty="0">
                <a:solidFill>
                  <a:srgbClr val="FF0000"/>
                </a:solidFill>
              </a:rPr>
              <a:t>Form</a:t>
            </a:r>
            <a:r>
              <a:rPr lang="en-US" altLang="zh-TW" sz="2400" dirty="0"/>
              <a:t> is going to be a </a:t>
            </a:r>
            <a:r>
              <a:rPr lang="en-US" altLang="zh-TW" sz="2400" dirty="0">
                <a:solidFill>
                  <a:srgbClr val="FF0000"/>
                </a:solidFill>
              </a:rPr>
              <a:t>Windows</a:t>
            </a:r>
            <a:r>
              <a:rPr lang="en-US" altLang="zh-TW" sz="2400" dirty="0"/>
              <a:t> </a:t>
            </a:r>
            <a:r>
              <a:rPr lang="en-US" altLang="zh-TW" sz="2400" dirty="0">
                <a:solidFill>
                  <a:srgbClr val="FF0000"/>
                </a:solidFill>
              </a:rPr>
              <a:t>application</a:t>
            </a:r>
            <a:r>
              <a:rPr lang="en-US" altLang="zh-TW" sz="2400" dirty="0"/>
              <a:t> as the project is running</a:t>
            </a:r>
            <a:endParaRPr lang="zh-TW" altLang="en-US" sz="2400" dirty="0"/>
          </a:p>
          <a:p>
            <a:pPr eaLnBrk="1" hangingPunct="1">
              <a:buClr>
                <a:srgbClr val="FF3300"/>
              </a:buClr>
            </a:pPr>
            <a:endParaRPr lang="en-US" altLang="zh-TW" sz="2400" dirty="0"/>
          </a:p>
        </p:txBody>
      </p:sp>
    </p:spTree>
    <p:extLst>
      <p:ext uri="{BB962C8B-B14F-4D97-AF65-F5344CB8AC3E}">
        <p14:creationId xmlns:p14="http://schemas.microsoft.com/office/powerpoint/2010/main" val="4223298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847851" y="549275"/>
            <a:ext cx="8640763" cy="719138"/>
          </a:xfrm>
        </p:spPr>
        <p:txBody>
          <a:bodyPr/>
          <a:lstStyle/>
          <a:p>
            <a:pPr eaLnBrk="1" hangingPunct="1"/>
            <a:r>
              <a:rPr lang="en-US" altLang="zh-TW" smtClean="0"/>
              <a:t>4. Debug</a:t>
            </a:r>
            <a:endParaRPr lang="zh-TW" altLang="en-US" smtClean="0"/>
          </a:p>
        </p:txBody>
      </p:sp>
      <p:sp>
        <p:nvSpPr>
          <p:cNvPr id="36867" name="內容版面配置區 2"/>
          <p:cNvSpPr>
            <a:spLocks noGrp="1"/>
          </p:cNvSpPr>
          <p:nvPr>
            <p:ph idx="1"/>
          </p:nvPr>
        </p:nvSpPr>
        <p:spPr/>
        <p:txBody>
          <a:bodyPr/>
          <a:lstStyle/>
          <a:p>
            <a:pPr>
              <a:buFont typeface="Wingdings" panose="05000000000000000000" pitchFamily="2" charset="2"/>
              <a:buAutoNum type="arabicPeriod"/>
            </a:pPr>
            <a:r>
              <a:rPr lang="en-US" altLang="zh-TW" sz="2400" dirty="0"/>
              <a:t>Start debug</a:t>
            </a:r>
            <a:br>
              <a:rPr lang="en-US" altLang="zh-TW" sz="2400" dirty="0"/>
            </a:br>
            <a:r>
              <a:rPr lang="en-US" altLang="zh-TW" sz="2400" dirty="0"/>
              <a:t>press F5 or Debug(D)/Start debug(S) to compile and run the program, examine whether every function fits the requirements or not</a:t>
            </a:r>
          </a:p>
          <a:p>
            <a:pPr>
              <a:buFont typeface="Wingdings" panose="05000000000000000000" pitchFamily="2" charset="2"/>
              <a:buAutoNum type="arabicPeriod"/>
            </a:pPr>
            <a:r>
              <a:rPr lang="en-US" altLang="zh-TW" sz="2400" dirty="0"/>
              <a:t>Stop debug</a:t>
            </a:r>
            <a:br>
              <a:rPr lang="en-US" altLang="zh-TW" sz="2400" dirty="0"/>
            </a:br>
            <a:r>
              <a:rPr lang="en-US" altLang="zh-TW" sz="2400" dirty="0"/>
              <a:t>press the close button at the right-top side of window </a:t>
            </a:r>
            <a:r>
              <a:rPr lang="en-US" altLang="zh-TW" sz="2400" dirty="0" smtClean="0"/>
              <a:t>        or </a:t>
            </a:r>
            <a:r>
              <a:rPr lang="en-US" altLang="zh-TW" sz="2400" dirty="0"/>
              <a:t>Debug(D)/Stop debug(E) to terminate the program and return to IDE.</a:t>
            </a:r>
          </a:p>
          <a:p>
            <a:endParaRPr lang="zh-TW" altLang="en-US" sz="2400" dirty="0"/>
          </a:p>
        </p:txBody>
      </p:sp>
      <p:pic>
        <p:nvPicPr>
          <p:cNvPr id="2" name="圖片 1"/>
          <p:cNvPicPr>
            <a:picLocks noChangeAspect="1"/>
          </p:cNvPicPr>
          <p:nvPr/>
        </p:nvPicPr>
        <p:blipFill>
          <a:blip r:embed="rId2"/>
          <a:stretch>
            <a:fillRect/>
          </a:stretch>
        </p:blipFill>
        <p:spPr>
          <a:xfrm>
            <a:off x="8662655" y="3298197"/>
            <a:ext cx="438150" cy="219075"/>
          </a:xfrm>
          <a:prstGeom prst="rect">
            <a:avLst/>
          </a:prstGeom>
        </p:spPr>
      </p:pic>
    </p:spTree>
    <p:extLst>
      <p:ext uri="{BB962C8B-B14F-4D97-AF65-F5344CB8AC3E}">
        <p14:creationId xmlns:p14="http://schemas.microsoft.com/office/powerpoint/2010/main" val="255151316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標題 1"/>
          <p:cNvSpPr>
            <a:spLocks noGrp="1"/>
          </p:cNvSpPr>
          <p:nvPr>
            <p:ph type="title"/>
          </p:nvPr>
        </p:nvSpPr>
        <p:spPr/>
        <p:txBody>
          <a:bodyPr/>
          <a:lstStyle/>
          <a:p>
            <a:r>
              <a:rPr lang="en-US" altLang="zh-TW" smtClean="0"/>
              <a:t>Debug</a:t>
            </a:r>
            <a:endParaRPr lang="zh-TW" altLang="en-US" smtClean="0"/>
          </a:p>
        </p:txBody>
      </p:sp>
      <p:sp>
        <p:nvSpPr>
          <p:cNvPr id="37891" name="內容版面配置區 2"/>
          <p:cNvSpPr>
            <a:spLocks noGrp="1"/>
          </p:cNvSpPr>
          <p:nvPr>
            <p:ph idx="1"/>
          </p:nvPr>
        </p:nvSpPr>
        <p:spPr/>
        <p:txBody>
          <a:bodyPr/>
          <a:lstStyle/>
          <a:p>
            <a:r>
              <a:rPr lang="en-US" altLang="zh-TW" dirty="0" smtClean="0"/>
              <a:t>1.</a:t>
            </a:r>
            <a:r>
              <a:rPr lang="zh-TW" altLang="en-US" dirty="0" smtClean="0"/>
              <a:t> </a:t>
            </a:r>
            <a:r>
              <a:rPr lang="en-US" altLang="zh-TW" dirty="0" smtClean="0"/>
              <a:t>press the mouse button and mark the line you feel has problem</a:t>
            </a:r>
          </a:p>
          <a:p>
            <a:endParaRPr lang="en-US" altLang="zh-TW" dirty="0" smtClean="0"/>
          </a:p>
          <a:p>
            <a:endParaRPr lang="en-US" altLang="zh-TW" dirty="0" smtClean="0"/>
          </a:p>
          <a:p>
            <a:r>
              <a:rPr lang="en-US" altLang="zh-TW" dirty="0" smtClean="0"/>
              <a:t>2. press f5 to start the program, it will stop at that line you mark and press f11 you can run the program step by step and see the detail of all variable.</a:t>
            </a:r>
            <a:endParaRPr lang="zh-TW" altLang="en-US" dirty="0" smtClean="0"/>
          </a:p>
        </p:txBody>
      </p:sp>
      <p:pic>
        <p:nvPicPr>
          <p:cNvPr id="37892" name="圖片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35188" y="2636839"/>
            <a:ext cx="71437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893" name="圖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8038" y="5573714"/>
            <a:ext cx="720090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31298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Practice-debug</a:t>
            </a:r>
            <a:endParaRPr lang="zh-TW" altLang="en-US" dirty="0"/>
          </a:p>
        </p:txBody>
      </p:sp>
      <p:sp>
        <p:nvSpPr>
          <p:cNvPr id="3" name="內容版面配置區 2"/>
          <p:cNvSpPr>
            <a:spLocks noGrp="1"/>
          </p:cNvSpPr>
          <p:nvPr>
            <p:ph idx="1"/>
          </p:nvPr>
        </p:nvSpPr>
        <p:spPr/>
        <p:txBody>
          <a:bodyPr/>
          <a:lstStyle/>
          <a:p>
            <a:r>
              <a:rPr lang="en-US" altLang="zh-TW" dirty="0" smtClean="0"/>
              <a:t>Hint:</a:t>
            </a:r>
          </a:p>
          <a:p>
            <a:r>
              <a:rPr lang="en-US" altLang="zh-TW" dirty="0" smtClean="0"/>
              <a:t>Use the breakpoint to find out the bug in the code and debug.</a:t>
            </a:r>
          </a:p>
          <a:p>
            <a:r>
              <a:rPr lang="en-US" altLang="zh-TW" dirty="0" smtClean="0"/>
              <a:t>There are several bugs here:</a:t>
            </a:r>
            <a:endParaRPr lang="en-US" altLang="zh-TW" dirty="0"/>
          </a:p>
          <a:p>
            <a:pPr lvl="1"/>
            <a:r>
              <a:rPr lang="zh-TW" altLang="en-US" dirty="0" smtClean="0"/>
              <a:t> </a:t>
            </a:r>
            <a:r>
              <a:rPr lang="en-US" altLang="zh-TW" dirty="0" smtClean="0"/>
              <a:t>Only the integer can be shown.</a:t>
            </a:r>
          </a:p>
          <a:p>
            <a:pPr lvl="1"/>
            <a:r>
              <a:rPr lang="zh-TW" altLang="en-US" dirty="0" smtClean="0"/>
              <a:t> </a:t>
            </a:r>
            <a:r>
              <a:rPr lang="en-US" altLang="zh-TW" dirty="0" smtClean="0"/>
              <a:t>Wrong calculate results.</a:t>
            </a:r>
            <a:r>
              <a:rPr lang="zh-TW" altLang="en-US" dirty="0"/>
              <a:t> </a:t>
            </a:r>
            <a:endParaRPr lang="en-US" altLang="zh-TW" dirty="0" smtClean="0"/>
          </a:p>
          <a:p>
            <a:pPr lvl="1"/>
            <a:r>
              <a:rPr lang="en-US" altLang="zh-TW" dirty="0"/>
              <a:t> </a:t>
            </a:r>
            <a:r>
              <a:rPr lang="en-US" altLang="zh-TW" dirty="0" smtClean="0"/>
              <a:t>Not able to get rid of the loops</a:t>
            </a:r>
          </a:p>
          <a:p>
            <a:r>
              <a:rPr lang="en-US" altLang="zh-TW" dirty="0" smtClean="0"/>
              <a:t>Please use the debug way (e.g. appointed breakpoint).</a:t>
            </a:r>
            <a:endParaRPr lang="en-US" altLang="zh-TW" dirty="0"/>
          </a:p>
          <a:p>
            <a:r>
              <a:rPr lang="en-US" altLang="zh-TW" dirty="0" smtClean="0"/>
              <a:t>Upload the screenshot of the result to </a:t>
            </a:r>
            <a:r>
              <a:rPr lang="en-US" altLang="zh-TW" dirty="0" err="1" smtClean="0"/>
              <a:t>moodle</a:t>
            </a:r>
            <a:r>
              <a:rPr lang="en-US" altLang="zh-TW" dirty="0" smtClean="0"/>
              <a:t>. </a:t>
            </a:r>
            <a:endParaRPr lang="en-US" altLang="zh-TW" dirty="0"/>
          </a:p>
        </p:txBody>
      </p:sp>
    </p:spTree>
    <p:extLst>
      <p:ext uri="{BB962C8B-B14F-4D97-AF65-F5344CB8AC3E}">
        <p14:creationId xmlns:p14="http://schemas.microsoft.com/office/powerpoint/2010/main" val="17623680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altLang="zh-TW" sz="3200"/>
              <a:t>6-4 Set Properties in Source Code</a:t>
            </a:r>
            <a:endParaRPr lang="zh-TW" altLang="en-US" sz="3200"/>
          </a:p>
        </p:txBody>
      </p:sp>
      <p:pic>
        <p:nvPicPr>
          <p:cNvPr id="38915" name="Picture 7"/>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992313" y="1773239"/>
            <a:ext cx="7632700" cy="1800225"/>
          </a:xfrm>
          <a:noFill/>
        </p:spPr>
      </p:pic>
      <p:sp>
        <p:nvSpPr>
          <p:cNvPr id="2" name="文字方塊 1"/>
          <p:cNvSpPr txBox="1"/>
          <p:nvPr/>
        </p:nvSpPr>
        <p:spPr>
          <a:xfrm>
            <a:off x="2208214" y="2060575"/>
            <a:ext cx="1158875" cy="369888"/>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3" name="文字方塊 2"/>
          <p:cNvSpPr txBox="1"/>
          <p:nvPr/>
        </p:nvSpPr>
        <p:spPr>
          <a:xfrm>
            <a:off x="2552701" y="2820989"/>
            <a:ext cx="4335463" cy="3698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dirty="0" err="1">
                <a:solidFill>
                  <a:srgbClr val="000000"/>
                </a:solidFill>
              </a:rPr>
              <a:t>Object.propertyName</a:t>
            </a:r>
            <a:r>
              <a:rPr kumimoji="1" lang="en-US" altLang="zh-TW" dirty="0">
                <a:solidFill>
                  <a:srgbClr val="000000"/>
                </a:solidFill>
              </a:rPr>
              <a:t> = value;</a:t>
            </a:r>
            <a:endParaRPr kumimoji="1" lang="zh-TW" altLang="en-US" dirty="0">
              <a:solidFill>
                <a:srgbClr val="000000"/>
              </a:solidFill>
            </a:endParaRPr>
          </a:p>
        </p:txBody>
      </p:sp>
    </p:spTree>
    <p:extLst>
      <p:ext uri="{BB962C8B-B14F-4D97-AF65-F5344CB8AC3E}">
        <p14:creationId xmlns:p14="http://schemas.microsoft.com/office/powerpoint/2010/main" val="16306058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4826" y="836613"/>
            <a:ext cx="8424863" cy="8302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Ex1: set the Text property of button1 to “</a:t>
            </a:r>
            <a:r>
              <a:rPr kumimoji="1" lang="zh-TW" altLang="en-US" sz="2400" dirty="0">
                <a:solidFill>
                  <a:srgbClr val="000000"/>
                </a:solidFill>
              </a:rPr>
              <a:t>計算</a:t>
            </a:r>
            <a:r>
              <a:rPr kumimoji="1" lang="en-US" altLang="zh-TW" sz="2400" dirty="0">
                <a:solidFill>
                  <a:srgbClr val="000000"/>
                </a:solidFill>
              </a:rPr>
              <a:t>”, the property value is a string, usage:</a:t>
            </a:r>
            <a:endParaRPr kumimoji="1" lang="zh-TW" altLang="en-US" sz="2400" dirty="0">
              <a:solidFill>
                <a:srgbClr val="000000"/>
              </a:solidFill>
            </a:endParaRPr>
          </a:p>
        </p:txBody>
      </p:sp>
      <p:sp>
        <p:nvSpPr>
          <p:cNvPr id="3" name="矩形 2"/>
          <p:cNvSpPr/>
          <p:nvPr/>
        </p:nvSpPr>
        <p:spPr>
          <a:xfrm>
            <a:off x="2927351" y="1666875"/>
            <a:ext cx="5400675" cy="1778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4" name="文字方塊 3"/>
          <p:cNvSpPr txBox="1"/>
          <p:nvPr/>
        </p:nvSpPr>
        <p:spPr>
          <a:xfrm>
            <a:off x="1768476" y="2676526"/>
            <a:ext cx="8431213" cy="83026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Ex2: set the Width property of button1 to 75, the property value is an integer, usage:</a:t>
            </a:r>
            <a:endParaRPr kumimoji="1" lang="zh-TW" altLang="en-US" sz="2400" dirty="0">
              <a:solidFill>
                <a:srgbClr val="000000"/>
              </a:solidFill>
            </a:endParaRPr>
          </a:p>
        </p:txBody>
      </p:sp>
      <p:sp>
        <p:nvSpPr>
          <p:cNvPr id="5" name="文字方塊 4"/>
          <p:cNvSpPr txBox="1"/>
          <p:nvPr/>
        </p:nvSpPr>
        <p:spPr>
          <a:xfrm>
            <a:off x="1768476" y="4514850"/>
            <a:ext cx="8431213" cy="8318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Ex3: set the Enabled property of button1 to false, the property value is a Boolean, usage:</a:t>
            </a:r>
            <a:endParaRPr kumimoji="1" lang="zh-TW" altLang="en-US" sz="2400" dirty="0">
              <a:solidFill>
                <a:srgbClr val="000000"/>
              </a:solidFill>
            </a:endParaRPr>
          </a:p>
        </p:txBody>
      </p:sp>
      <p:pic>
        <p:nvPicPr>
          <p:cNvPr id="6" name="圖片 5"/>
          <p:cNvPicPr>
            <a:picLocks noChangeAspect="1"/>
          </p:cNvPicPr>
          <p:nvPr/>
        </p:nvPicPr>
        <p:blipFill>
          <a:blip r:embed="rId2"/>
          <a:stretch>
            <a:fillRect/>
          </a:stretch>
        </p:blipFill>
        <p:spPr>
          <a:xfrm>
            <a:off x="2065283" y="1922053"/>
            <a:ext cx="3048000" cy="542925"/>
          </a:xfrm>
          <a:prstGeom prst="rect">
            <a:avLst/>
          </a:prstGeom>
        </p:spPr>
      </p:pic>
      <p:pic>
        <p:nvPicPr>
          <p:cNvPr id="7" name="圖片 6"/>
          <p:cNvPicPr>
            <a:picLocks noChangeAspect="1"/>
          </p:cNvPicPr>
          <p:nvPr/>
        </p:nvPicPr>
        <p:blipFill>
          <a:blip r:embed="rId3"/>
          <a:stretch>
            <a:fillRect/>
          </a:stretch>
        </p:blipFill>
        <p:spPr>
          <a:xfrm>
            <a:off x="2065283" y="3718337"/>
            <a:ext cx="2581275" cy="542925"/>
          </a:xfrm>
          <a:prstGeom prst="rect">
            <a:avLst/>
          </a:prstGeom>
        </p:spPr>
      </p:pic>
      <p:pic>
        <p:nvPicPr>
          <p:cNvPr id="8" name="圖片 7"/>
          <p:cNvPicPr>
            <a:picLocks noChangeAspect="1"/>
          </p:cNvPicPr>
          <p:nvPr/>
        </p:nvPicPr>
        <p:blipFill>
          <a:blip r:embed="rId4"/>
          <a:stretch>
            <a:fillRect/>
          </a:stretch>
        </p:blipFill>
        <p:spPr>
          <a:xfrm>
            <a:off x="2065283" y="5600288"/>
            <a:ext cx="2943225" cy="542925"/>
          </a:xfrm>
          <a:prstGeom prst="rect">
            <a:avLst/>
          </a:prstGeom>
        </p:spPr>
      </p:pic>
    </p:spTree>
    <p:extLst>
      <p:ext uri="{BB962C8B-B14F-4D97-AF65-F5344CB8AC3E}">
        <p14:creationId xmlns:p14="http://schemas.microsoft.com/office/powerpoint/2010/main" val="9378551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p:txBody>
          <a:bodyPr/>
          <a:lstStyle/>
          <a:p>
            <a:pPr eaLnBrk="1" hangingPunct="1"/>
            <a:r>
              <a:rPr lang="en-US" altLang="zh-TW" dirty="0" smtClean="0"/>
              <a:t>2. Integrated Enumeration Class</a:t>
            </a:r>
            <a:endParaRPr lang="zh-TW" altLang="en-US" dirty="0" smtClean="0"/>
          </a:p>
        </p:txBody>
      </p:sp>
      <p:graphicFrame>
        <p:nvGraphicFramePr>
          <p:cNvPr id="1026" name="Object 3"/>
          <p:cNvGraphicFramePr>
            <a:graphicFrameLocks noGrp="1" noChangeAspect="1"/>
          </p:cNvGraphicFramePr>
          <p:nvPr>
            <p:ph sz="half" idx="1"/>
          </p:nvPr>
        </p:nvGraphicFramePr>
        <p:xfrm>
          <a:off x="2351088" y="1557339"/>
          <a:ext cx="6481762" cy="1584325"/>
        </p:xfrm>
        <a:graphic>
          <a:graphicData uri="http://schemas.openxmlformats.org/presentationml/2006/ole">
            <mc:AlternateContent xmlns:mc="http://schemas.openxmlformats.org/markup-compatibility/2006">
              <mc:Choice xmlns:v="urn:schemas-microsoft-com:vml" Requires="v">
                <p:oleObj spid="_x0000_s1170" name="PhotoImpact" r:id="rId3" imgW="6311111" imgH="1346032" progId="PI3.Image">
                  <p:embed/>
                </p:oleObj>
              </mc:Choice>
              <mc:Fallback>
                <p:oleObj name="PhotoImpact" r:id="rId3" imgW="6311111" imgH="134603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b="3139"/>
                      <a:stretch>
                        <a:fillRect/>
                      </a:stretch>
                    </p:blipFill>
                    <p:spPr bwMode="auto">
                      <a:xfrm>
                        <a:off x="2351088" y="1557339"/>
                        <a:ext cx="6481762" cy="1584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027" name="Object 5"/>
          <p:cNvGraphicFramePr>
            <a:graphicFrameLocks noGrp="1" noChangeAspect="1"/>
          </p:cNvGraphicFramePr>
          <p:nvPr>
            <p:ph sz="half" idx="2"/>
          </p:nvPr>
        </p:nvGraphicFramePr>
        <p:xfrm>
          <a:off x="2495551" y="3933826"/>
          <a:ext cx="6265863" cy="2016125"/>
        </p:xfrm>
        <a:graphic>
          <a:graphicData uri="http://schemas.openxmlformats.org/presentationml/2006/ole">
            <mc:AlternateContent xmlns:mc="http://schemas.openxmlformats.org/markup-compatibility/2006">
              <mc:Choice xmlns:v="urn:schemas-microsoft-com:vml" Requires="v">
                <p:oleObj spid="_x0000_s1171" name="PhotoImpact" r:id="rId5" imgW="6374603" imgH="1841270" progId="PI3.Image">
                  <p:embed/>
                </p:oleObj>
              </mc:Choice>
              <mc:Fallback>
                <p:oleObj name="PhotoImpact" r:id="rId5" imgW="6374603" imgH="1841270" progId="PI3.Image">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95551" y="3933826"/>
                        <a:ext cx="6265863" cy="201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文字方塊 1"/>
          <p:cNvSpPr txBox="1"/>
          <p:nvPr/>
        </p:nvSpPr>
        <p:spPr>
          <a:xfrm>
            <a:off x="2424114" y="1773238"/>
            <a:ext cx="1158875" cy="368300"/>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6" name="文字方塊 5"/>
          <p:cNvSpPr txBox="1"/>
          <p:nvPr/>
        </p:nvSpPr>
        <p:spPr>
          <a:xfrm>
            <a:off x="2640014" y="4149725"/>
            <a:ext cx="1082675" cy="368300"/>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Example</a:t>
            </a:r>
            <a:endParaRPr kumimoji="1" lang="zh-TW" altLang="en-US" dirty="0">
              <a:solidFill>
                <a:srgbClr val="000000"/>
              </a:solidFill>
            </a:endParaRPr>
          </a:p>
        </p:txBody>
      </p:sp>
      <p:sp>
        <p:nvSpPr>
          <p:cNvPr id="3" name="文字方塊 2"/>
          <p:cNvSpPr txBox="1"/>
          <p:nvPr/>
        </p:nvSpPr>
        <p:spPr>
          <a:xfrm>
            <a:off x="2459039" y="2478089"/>
            <a:ext cx="4922837"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err="1">
                <a:solidFill>
                  <a:srgbClr val="000000"/>
                </a:solidFill>
              </a:rPr>
              <a:t>Object.propertyName</a:t>
            </a:r>
            <a:r>
              <a:rPr kumimoji="1" lang="en-US" altLang="zh-TW" dirty="0">
                <a:solidFill>
                  <a:srgbClr val="000000"/>
                </a:solidFill>
              </a:rPr>
              <a:t> = </a:t>
            </a:r>
            <a:r>
              <a:rPr kumimoji="1" lang="en-US" altLang="zh-TW" dirty="0" err="1">
                <a:solidFill>
                  <a:srgbClr val="000000"/>
                </a:solidFill>
              </a:rPr>
              <a:t>Enumeration.member</a:t>
            </a:r>
            <a:r>
              <a:rPr kumimoji="1" lang="en-US" altLang="zh-TW" dirty="0">
                <a:solidFill>
                  <a:srgbClr val="000000"/>
                </a:solidFill>
              </a:rPr>
              <a:t>;</a:t>
            </a:r>
            <a:endParaRPr kumimoji="1" lang="zh-TW" altLang="en-US" dirty="0">
              <a:solidFill>
                <a:srgbClr val="000000"/>
              </a:solidFill>
            </a:endParaRPr>
          </a:p>
        </p:txBody>
      </p:sp>
      <p:sp>
        <p:nvSpPr>
          <p:cNvPr id="4" name="文字方塊 3"/>
          <p:cNvSpPr txBox="1"/>
          <p:nvPr/>
        </p:nvSpPr>
        <p:spPr>
          <a:xfrm>
            <a:off x="2644776" y="4733925"/>
            <a:ext cx="3756025" cy="92233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err="1">
                <a:solidFill>
                  <a:srgbClr val="000000"/>
                </a:solidFill>
              </a:rPr>
              <a:t>Object.ForeColor</a:t>
            </a:r>
            <a:r>
              <a:rPr kumimoji="1" lang="en-US" altLang="zh-TW" dirty="0">
                <a:solidFill>
                  <a:srgbClr val="000000"/>
                </a:solidFill>
              </a:rPr>
              <a:t> = </a:t>
            </a:r>
            <a:r>
              <a:rPr kumimoji="1" lang="en-US" altLang="zh-TW" dirty="0" err="1">
                <a:solidFill>
                  <a:srgbClr val="000000"/>
                </a:solidFill>
              </a:rPr>
              <a:t>Color.member</a:t>
            </a:r>
            <a:r>
              <a:rPr kumimoji="1" lang="en-US" altLang="zh-TW" dirty="0">
                <a:solidFill>
                  <a:srgbClr val="000000"/>
                </a:solidFill>
              </a:rPr>
              <a:t>;</a:t>
            </a:r>
          </a:p>
          <a:p>
            <a:pPr fontAlgn="base">
              <a:spcBef>
                <a:spcPct val="0"/>
              </a:spcBef>
              <a:spcAft>
                <a:spcPct val="0"/>
              </a:spcAft>
              <a:defRPr/>
            </a:pPr>
            <a:endParaRPr kumimoji="1" lang="en-US" altLang="zh-TW" dirty="0">
              <a:solidFill>
                <a:srgbClr val="000000"/>
              </a:solidFill>
            </a:endParaRPr>
          </a:p>
          <a:p>
            <a:pPr fontAlgn="base">
              <a:spcBef>
                <a:spcPct val="0"/>
              </a:spcBef>
              <a:spcAft>
                <a:spcPct val="0"/>
              </a:spcAft>
              <a:defRPr/>
            </a:pPr>
            <a:r>
              <a:rPr kumimoji="1" lang="en-US" altLang="zh-TW" dirty="0" err="1">
                <a:solidFill>
                  <a:srgbClr val="000000"/>
                </a:solidFill>
              </a:rPr>
              <a:t>Object.BackColor</a:t>
            </a:r>
            <a:r>
              <a:rPr kumimoji="1" lang="en-US" altLang="zh-TW" dirty="0">
                <a:solidFill>
                  <a:srgbClr val="000000"/>
                </a:solidFill>
              </a:rPr>
              <a:t> = </a:t>
            </a:r>
            <a:r>
              <a:rPr kumimoji="1" lang="en-US" altLang="zh-TW" dirty="0" err="1">
                <a:solidFill>
                  <a:srgbClr val="000000"/>
                </a:solidFill>
              </a:rPr>
              <a:t>Color.member</a:t>
            </a:r>
            <a:r>
              <a:rPr kumimoji="1" lang="en-US" altLang="zh-TW" dirty="0">
                <a:solidFill>
                  <a:srgbClr val="000000"/>
                </a:solidFill>
              </a:rPr>
              <a:t>;</a:t>
            </a:r>
            <a:endParaRPr kumimoji="1" lang="zh-TW" altLang="en-US" dirty="0">
              <a:solidFill>
                <a:srgbClr val="000000"/>
              </a:solidFill>
            </a:endParaRPr>
          </a:p>
        </p:txBody>
      </p:sp>
    </p:spTree>
    <p:extLst>
      <p:ext uri="{BB962C8B-B14F-4D97-AF65-F5344CB8AC3E}">
        <p14:creationId xmlns:p14="http://schemas.microsoft.com/office/powerpoint/2010/main" val="388628667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531156" y="464919"/>
            <a:ext cx="6397625" cy="461962"/>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sz="2400" dirty="0">
                <a:solidFill>
                  <a:srgbClr val="000000"/>
                </a:solidFill>
              </a:rPr>
              <a:t>The list of Color enumeration in common use:</a:t>
            </a:r>
            <a:endParaRPr kumimoji="1" lang="zh-TW" altLang="en-US" sz="2400" dirty="0">
              <a:solidFill>
                <a:srgbClr val="000000"/>
              </a:solidFill>
            </a:endParaRPr>
          </a:p>
        </p:txBody>
      </p:sp>
      <p:sp>
        <p:nvSpPr>
          <p:cNvPr id="8" name="文字方塊 7"/>
          <p:cNvSpPr txBox="1"/>
          <p:nvPr/>
        </p:nvSpPr>
        <p:spPr>
          <a:xfrm>
            <a:off x="2079624" y="4492369"/>
            <a:ext cx="8496300" cy="46037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Ex: set the </a:t>
            </a:r>
            <a:r>
              <a:rPr kumimoji="1" lang="en-US" altLang="zh-TW" sz="2400" dirty="0" err="1">
                <a:solidFill>
                  <a:srgbClr val="000000"/>
                </a:solidFill>
              </a:rPr>
              <a:t>BackColor</a:t>
            </a:r>
            <a:r>
              <a:rPr kumimoji="1" lang="en-US" altLang="zh-TW" sz="2400" dirty="0">
                <a:solidFill>
                  <a:srgbClr val="000000"/>
                </a:solidFill>
              </a:rPr>
              <a:t> property of label4 to yellow</a:t>
            </a:r>
            <a:endParaRPr kumimoji="1" lang="zh-TW" altLang="en-US" sz="2400" dirty="0">
              <a:solidFill>
                <a:srgbClr val="000000"/>
              </a:solidFill>
            </a:endParaRPr>
          </a:p>
        </p:txBody>
      </p:sp>
      <p:sp>
        <p:nvSpPr>
          <p:cNvPr id="9" name="矩形 8"/>
          <p:cNvSpPr/>
          <p:nvPr/>
        </p:nvSpPr>
        <p:spPr>
          <a:xfrm>
            <a:off x="1441903" y="5999517"/>
            <a:ext cx="6096000" cy="646331"/>
          </a:xfrm>
          <a:prstGeom prst="rect">
            <a:avLst/>
          </a:prstGeom>
        </p:spPr>
        <p:txBody>
          <a:bodyPr>
            <a:spAutoFit/>
          </a:bodyPr>
          <a:lstStyle/>
          <a:p>
            <a:r>
              <a:rPr lang="zh-TW" altLang="en-US" dirty="0" smtClean="0"/>
              <a:t>https://msdn.microsoft.com/zh-tw/library/system.drawing.color(v=vs.110).aspx</a:t>
            </a:r>
            <a:endParaRPr lang="zh-TW" altLang="en-US" dirty="0"/>
          </a:p>
        </p:txBody>
      </p:sp>
      <p:pic>
        <p:nvPicPr>
          <p:cNvPr id="30" name="圖片 29"/>
          <p:cNvPicPr>
            <a:picLocks noChangeAspect="1"/>
          </p:cNvPicPr>
          <p:nvPr/>
        </p:nvPicPr>
        <p:blipFill>
          <a:blip r:embed="rId2"/>
          <a:stretch>
            <a:fillRect/>
          </a:stretch>
        </p:blipFill>
        <p:spPr>
          <a:xfrm>
            <a:off x="2079624" y="948451"/>
            <a:ext cx="8094890" cy="3591772"/>
          </a:xfrm>
          <a:prstGeom prst="rect">
            <a:avLst/>
          </a:prstGeom>
        </p:spPr>
      </p:pic>
      <p:pic>
        <p:nvPicPr>
          <p:cNvPr id="31" name="圖片 30"/>
          <p:cNvPicPr>
            <a:picLocks noChangeAspect="1"/>
          </p:cNvPicPr>
          <p:nvPr/>
        </p:nvPicPr>
        <p:blipFill>
          <a:blip r:embed="rId3"/>
          <a:stretch>
            <a:fillRect/>
          </a:stretch>
        </p:blipFill>
        <p:spPr>
          <a:xfrm>
            <a:off x="2079624" y="4952744"/>
            <a:ext cx="6062890" cy="1044025"/>
          </a:xfrm>
          <a:prstGeom prst="rect">
            <a:avLst/>
          </a:prstGeom>
        </p:spPr>
      </p:pic>
    </p:spTree>
    <p:extLst>
      <p:ext uri="{BB962C8B-B14F-4D97-AF65-F5344CB8AC3E}">
        <p14:creationId xmlns:p14="http://schemas.microsoft.com/office/powerpoint/2010/main" val="202710732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p:cNvSpPr>
            <a:spLocks noGrp="1" noChangeArrowheads="1"/>
          </p:cNvSpPr>
          <p:nvPr>
            <p:ph type="body" sz="half" idx="1"/>
          </p:nvPr>
        </p:nvSpPr>
        <p:spPr>
          <a:xfrm>
            <a:off x="1847850" y="908050"/>
            <a:ext cx="8135938" cy="5257800"/>
          </a:xfrm>
        </p:spPr>
        <p:txBody>
          <a:bodyPr/>
          <a:lstStyle/>
          <a:p>
            <a:pPr eaLnBrk="1" hangingPunct="1">
              <a:buFont typeface="Wingdings" panose="05000000000000000000" pitchFamily="2" charset="2"/>
              <a:buNone/>
            </a:pPr>
            <a:endParaRPr lang="en-US" altLang="zh-TW" sz="2400"/>
          </a:p>
          <a:p>
            <a:pPr eaLnBrk="1" hangingPunct="1">
              <a:buFont typeface="Wingdings" panose="05000000000000000000" pitchFamily="2" charset="2"/>
              <a:buNone/>
            </a:pPr>
            <a:endParaRPr lang="en-US" altLang="zh-TW" sz="2400"/>
          </a:p>
          <a:p>
            <a:pPr eaLnBrk="1" hangingPunct="1">
              <a:buFont typeface="Wingdings" panose="05000000000000000000" pitchFamily="2" charset="2"/>
              <a:buNone/>
            </a:pPr>
            <a:endParaRPr lang="en-US" altLang="zh-TW" sz="2400"/>
          </a:p>
        </p:txBody>
      </p:sp>
      <p:pic>
        <p:nvPicPr>
          <p:cNvPr id="40963" name="Picture 8"/>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919288" y="476250"/>
            <a:ext cx="8064500" cy="3168650"/>
          </a:xfrm>
          <a:noFill/>
        </p:spPr>
      </p:pic>
      <p:pic>
        <p:nvPicPr>
          <p:cNvPr id="40964"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5188" y="3644900"/>
            <a:ext cx="8064500" cy="280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1847850" y="476250"/>
            <a:ext cx="8351838" cy="12001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2400" dirty="0">
                <a:solidFill>
                  <a:srgbClr val="000000"/>
                </a:solidFill>
              </a:rPr>
              <a:t>Use the principal of 3 primary colors – Red, Green, Blue, use method </a:t>
            </a:r>
            <a:r>
              <a:rPr kumimoji="1" lang="en-US" altLang="zh-TW" sz="2400" dirty="0" err="1">
                <a:solidFill>
                  <a:srgbClr val="000000"/>
                </a:solidFill>
              </a:rPr>
              <a:t>FromArgb</a:t>
            </a:r>
            <a:r>
              <a:rPr kumimoji="1" lang="en-US" altLang="zh-TW" sz="2400" dirty="0">
                <a:solidFill>
                  <a:srgbClr val="000000"/>
                </a:solidFill>
              </a:rPr>
              <a:t>(R, G, B) to mixing color, the number scope of color is 0~255</a:t>
            </a:r>
            <a:endParaRPr kumimoji="1" lang="zh-TW" altLang="en-US" sz="2400" dirty="0">
              <a:solidFill>
                <a:srgbClr val="000000"/>
              </a:solidFill>
            </a:endParaRPr>
          </a:p>
        </p:txBody>
      </p:sp>
      <p:sp>
        <p:nvSpPr>
          <p:cNvPr id="3" name="文字方塊 2"/>
          <p:cNvSpPr txBox="1"/>
          <p:nvPr/>
        </p:nvSpPr>
        <p:spPr>
          <a:xfrm>
            <a:off x="2424114" y="1989138"/>
            <a:ext cx="1158875" cy="368300"/>
          </a:xfrm>
          <a:prstGeom prst="rect">
            <a:avLst/>
          </a:prstGeom>
          <a:solidFill>
            <a:schemeClr val="accent6">
              <a:lumMod val="20000"/>
              <a:lumOff val="80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4" name="文字方塊 3"/>
          <p:cNvSpPr txBox="1"/>
          <p:nvPr/>
        </p:nvSpPr>
        <p:spPr>
          <a:xfrm>
            <a:off x="2711451" y="2566989"/>
            <a:ext cx="6048375" cy="3698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err="1">
                <a:solidFill>
                  <a:srgbClr val="000000"/>
                </a:solidFill>
              </a:rPr>
              <a:t>Object.ForeColor</a:t>
            </a:r>
            <a:r>
              <a:rPr kumimoji="1" lang="en-US" altLang="zh-TW" dirty="0">
                <a:solidFill>
                  <a:srgbClr val="000000"/>
                </a:solidFill>
              </a:rPr>
              <a:t> = </a:t>
            </a:r>
            <a:r>
              <a:rPr kumimoji="1" lang="en-US" altLang="zh-TW" dirty="0" err="1">
                <a:solidFill>
                  <a:srgbClr val="000000"/>
                </a:solidFill>
              </a:rPr>
              <a:t>Color.FromArgb</a:t>
            </a:r>
            <a:r>
              <a:rPr kumimoji="1" lang="en-US" altLang="zh-TW" dirty="0">
                <a:solidFill>
                  <a:srgbClr val="000000"/>
                </a:solidFill>
              </a:rPr>
              <a:t>(R, G, B);</a:t>
            </a:r>
            <a:endParaRPr kumimoji="1" lang="zh-TW" altLang="en-US" dirty="0">
              <a:solidFill>
                <a:srgbClr val="000000"/>
              </a:solidFill>
            </a:endParaRPr>
          </a:p>
        </p:txBody>
      </p:sp>
      <p:sp>
        <p:nvSpPr>
          <p:cNvPr id="8" name="文字方塊 7"/>
          <p:cNvSpPr txBox="1"/>
          <p:nvPr/>
        </p:nvSpPr>
        <p:spPr>
          <a:xfrm>
            <a:off x="2711451" y="2998789"/>
            <a:ext cx="6048375" cy="3698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err="1">
                <a:solidFill>
                  <a:srgbClr val="000000"/>
                </a:solidFill>
              </a:rPr>
              <a:t>Object.BackColor</a:t>
            </a:r>
            <a:r>
              <a:rPr kumimoji="1" lang="en-US" altLang="zh-TW" dirty="0">
                <a:solidFill>
                  <a:srgbClr val="000000"/>
                </a:solidFill>
              </a:rPr>
              <a:t> = </a:t>
            </a:r>
            <a:r>
              <a:rPr kumimoji="1" lang="en-US" altLang="zh-TW" dirty="0" err="1">
                <a:solidFill>
                  <a:srgbClr val="000000"/>
                </a:solidFill>
              </a:rPr>
              <a:t>Color.FromArgb</a:t>
            </a:r>
            <a:r>
              <a:rPr kumimoji="1" lang="en-US" altLang="zh-TW" dirty="0">
                <a:solidFill>
                  <a:srgbClr val="000000"/>
                </a:solidFill>
              </a:rPr>
              <a:t>(R, G, B);</a:t>
            </a:r>
            <a:endParaRPr kumimoji="1" lang="zh-TW" altLang="en-US" dirty="0">
              <a:solidFill>
                <a:srgbClr val="000000"/>
              </a:solidFill>
            </a:endParaRPr>
          </a:p>
        </p:txBody>
      </p:sp>
      <p:sp>
        <p:nvSpPr>
          <p:cNvPr id="5" name="文字方塊 4"/>
          <p:cNvSpPr txBox="1"/>
          <p:nvPr/>
        </p:nvSpPr>
        <p:spPr>
          <a:xfrm>
            <a:off x="2135189" y="3732213"/>
            <a:ext cx="5875337" cy="40005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2000" dirty="0">
                <a:solidFill>
                  <a:srgbClr val="000000"/>
                </a:solidFill>
              </a:rPr>
              <a:t>Ex1: set the background color of the form to “blue”</a:t>
            </a:r>
            <a:endParaRPr kumimoji="1" lang="zh-TW" altLang="en-US" sz="2000" dirty="0">
              <a:solidFill>
                <a:srgbClr val="000000"/>
              </a:solidFill>
            </a:endParaRPr>
          </a:p>
        </p:txBody>
      </p:sp>
      <p:sp>
        <p:nvSpPr>
          <p:cNvPr id="6" name="文字方塊 5"/>
          <p:cNvSpPr txBox="1"/>
          <p:nvPr/>
        </p:nvSpPr>
        <p:spPr>
          <a:xfrm>
            <a:off x="2711450" y="4652963"/>
            <a:ext cx="7488238" cy="64611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“this” stands for the form, </a:t>
            </a:r>
            <a:r>
              <a:rPr kumimoji="1" lang="en-US" altLang="zh-TW" dirty="0" err="1">
                <a:solidFill>
                  <a:srgbClr val="000000"/>
                </a:solidFill>
              </a:rPr>
              <a:t>this.BackColor</a:t>
            </a:r>
            <a:r>
              <a:rPr kumimoji="1" lang="en-US" altLang="zh-TW" dirty="0">
                <a:solidFill>
                  <a:srgbClr val="000000"/>
                </a:solidFill>
              </a:rPr>
              <a:t> stands for the background color of the form</a:t>
            </a:r>
            <a:endParaRPr kumimoji="1" lang="zh-TW" altLang="en-US" dirty="0">
              <a:solidFill>
                <a:srgbClr val="000000"/>
              </a:solidFill>
            </a:endParaRPr>
          </a:p>
        </p:txBody>
      </p:sp>
      <p:sp>
        <p:nvSpPr>
          <p:cNvPr id="7" name="文字方塊 6"/>
          <p:cNvSpPr txBox="1"/>
          <p:nvPr/>
        </p:nvSpPr>
        <p:spPr>
          <a:xfrm>
            <a:off x="2135188" y="5387975"/>
            <a:ext cx="8064500"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2000" dirty="0">
                <a:solidFill>
                  <a:srgbClr val="000000"/>
                </a:solidFill>
              </a:rPr>
              <a:t>Ex2: set the background color of button1 to “purple” (red + blue)</a:t>
            </a:r>
            <a:endParaRPr kumimoji="1" lang="zh-TW" altLang="en-US" sz="2000" dirty="0">
              <a:solidFill>
                <a:srgbClr val="000000"/>
              </a:solidFill>
            </a:endParaRPr>
          </a:p>
        </p:txBody>
      </p:sp>
    </p:spTree>
    <p:extLst>
      <p:ext uri="{BB962C8B-B14F-4D97-AF65-F5344CB8AC3E}">
        <p14:creationId xmlns:p14="http://schemas.microsoft.com/office/powerpoint/2010/main" val="371284150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7850" y="836614"/>
            <a:ext cx="8351838" cy="511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1847850" y="903288"/>
            <a:ext cx="8351838"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dirty="0">
                <a:solidFill>
                  <a:srgbClr val="000000"/>
                </a:solidFill>
              </a:rPr>
              <a:t>Ex3: set the background color of the form to white(red + green + blue)</a:t>
            </a:r>
          </a:p>
        </p:txBody>
      </p:sp>
      <p:sp>
        <p:nvSpPr>
          <p:cNvPr id="3" name="文字方塊 2"/>
          <p:cNvSpPr txBox="1"/>
          <p:nvPr/>
        </p:nvSpPr>
        <p:spPr>
          <a:xfrm>
            <a:off x="1854200" y="2781300"/>
            <a:ext cx="8345488"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dirty="0">
                <a:solidFill>
                  <a:srgbClr val="000000"/>
                </a:solidFill>
              </a:rPr>
              <a:t>Ex4: set the background color of textBox1 to black</a:t>
            </a:r>
            <a:endParaRPr kumimoji="1" lang="zh-TW" altLang="en-US" sz="2000" dirty="0">
              <a:solidFill>
                <a:srgbClr val="000000"/>
              </a:solidFill>
            </a:endParaRPr>
          </a:p>
        </p:txBody>
      </p:sp>
      <p:sp>
        <p:nvSpPr>
          <p:cNvPr id="4" name="矩形 3"/>
          <p:cNvSpPr/>
          <p:nvPr/>
        </p:nvSpPr>
        <p:spPr>
          <a:xfrm>
            <a:off x="2566988" y="1303339"/>
            <a:ext cx="5257800" cy="18097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6" name="文字方塊 5"/>
          <p:cNvSpPr txBox="1"/>
          <p:nvPr/>
        </p:nvSpPr>
        <p:spPr>
          <a:xfrm>
            <a:off x="1847850" y="4657725"/>
            <a:ext cx="7920038"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dirty="0">
                <a:solidFill>
                  <a:srgbClr val="000000"/>
                </a:solidFill>
              </a:rPr>
              <a:t>Ex5: set the background color of the form to gray</a:t>
            </a:r>
            <a:endParaRPr kumimoji="1" lang="zh-TW" altLang="en-US" sz="2000" dirty="0">
              <a:solidFill>
                <a:srgbClr val="000000"/>
              </a:solidFill>
            </a:endParaRPr>
          </a:p>
        </p:txBody>
      </p:sp>
    </p:spTree>
    <p:extLst>
      <p:ext uri="{BB962C8B-B14F-4D97-AF65-F5344CB8AC3E}">
        <p14:creationId xmlns:p14="http://schemas.microsoft.com/office/powerpoint/2010/main" val="14865590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xfrm>
            <a:off x="1703388" y="836614"/>
            <a:ext cx="8640762" cy="719137"/>
          </a:xfrm>
        </p:spPr>
        <p:txBody>
          <a:bodyPr/>
          <a:lstStyle/>
          <a:p>
            <a:pPr eaLnBrk="1" hangingPunct="1"/>
            <a:r>
              <a:rPr lang="en-US" altLang="zh-TW" sz="2800"/>
              <a:t>2. BorderStyle Enumeration: BorderStyle </a:t>
            </a:r>
          </a:p>
        </p:txBody>
      </p:sp>
      <p:graphicFrame>
        <p:nvGraphicFramePr>
          <p:cNvPr id="3074" name="Object 3"/>
          <p:cNvGraphicFramePr>
            <a:graphicFrameLocks noGrp="1" noChangeAspect="1"/>
          </p:cNvGraphicFramePr>
          <p:nvPr>
            <p:ph idx="1"/>
          </p:nvPr>
        </p:nvGraphicFramePr>
        <p:xfrm>
          <a:off x="1847850" y="1773238"/>
          <a:ext cx="8496300" cy="2519362"/>
        </p:xfrm>
        <a:graphic>
          <a:graphicData uri="http://schemas.openxmlformats.org/presentationml/2006/ole">
            <mc:AlternateContent xmlns:mc="http://schemas.openxmlformats.org/markup-compatibility/2006">
              <mc:Choice xmlns:v="urn:schemas-microsoft-com:vml" Requires="v">
                <p:oleObj spid="_x0000_s3146" name="PhotoImpact" r:id="rId3" imgW="8025397" imgH="1942857" progId="PI3.Image">
                  <p:embed/>
                </p:oleObj>
              </mc:Choice>
              <mc:Fallback>
                <p:oleObj name="PhotoImpact" r:id="rId3" imgW="8025397" imgH="1942857"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7850" y="1773238"/>
                        <a:ext cx="8496300" cy="25193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892" name="Text Box 5"/>
          <p:cNvSpPr txBox="1">
            <a:spLocks noChangeArrowheads="1"/>
          </p:cNvSpPr>
          <p:nvPr/>
        </p:nvSpPr>
        <p:spPr bwMode="auto">
          <a:xfrm>
            <a:off x="1992313" y="4652963"/>
            <a:ext cx="7848600" cy="1033462"/>
          </a:xfrm>
          <a:prstGeom prst="rect">
            <a:avLst/>
          </a:prstGeom>
          <a:noFill/>
          <a:ln>
            <a:noFill/>
          </a:ln>
          <a:effectLst/>
          <a:extLst/>
        </p:spPr>
        <p:txBody>
          <a:bodyPr>
            <a:spAutoFit/>
          </a:bodyPr>
          <a:lstStyle>
            <a:lvl1pPr eaLnBrk="0" hangingPunct="0">
              <a:defRPr kumimoji="1">
                <a:solidFill>
                  <a:schemeClr val="tx1"/>
                </a:solidFill>
                <a:latin typeface="Arial" panose="020B0604020202020204" pitchFamily="34" charset="0"/>
                <a:ea typeface="標楷體" panose="03000509000000000000" pitchFamily="65" charset="-120"/>
              </a:defRPr>
            </a:lvl1pPr>
            <a:lvl2pPr marL="742950" indent="-285750" eaLnBrk="0" hangingPunct="0">
              <a:defRPr kumimoji="1">
                <a:solidFill>
                  <a:schemeClr val="tx1"/>
                </a:solidFill>
                <a:latin typeface="Arial" panose="020B0604020202020204" pitchFamily="34" charset="0"/>
                <a:ea typeface="標楷體" panose="03000509000000000000" pitchFamily="65" charset="-120"/>
              </a:defRPr>
            </a:lvl2pPr>
            <a:lvl3pPr marL="1143000" indent="-228600" eaLnBrk="0" hangingPunct="0">
              <a:defRPr kumimoji="1">
                <a:solidFill>
                  <a:schemeClr val="tx1"/>
                </a:solidFill>
                <a:latin typeface="Arial" panose="020B0604020202020204" pitchFamily="34" charset="0"/>
                <a:ea typeface="標楷體" panose="03000509000000000000" pitchFamily="65" charset="-120"/>
              </a:defRPr>
            </a:lvl3pPr>
            <a:lvl4pPr marL="1600200" indent="-228600" eaLnBrk="0" hangingPunct="0">
              <a:defRPr kumimoji="1">
                <a:solidFill>
                  <a:schemeClr val="tx1"/>
                </a:solidFill>
                <a:latin typeface="Arial" panose="020B0604020202020204" pitchFamily="34" charset="0"/>
                <a:ea typeface="標楷體" panose="03000509000000000000" pitchFamily="65" charset="-120"/>
              </a:defRPr>
            </a:lvl4pPr>
            <a:lvl5pPr marL="2057400" indent="-228600" eaLnBrk="0" hangingPunct="0">
              <a:defRPr kumimoji="1">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標楷體" panose="03000509000000000000" pitchFamily="65" charset="-120"/>
              </a:defRPr>
            </a:lvl9pPr>
          </a:lstStyle>
          <a:p>
            <a:pPr eaLnBrk="1" fontAlgn="base" hangingPunct="1">
              <a:spcBef>
                <a:spcPct val="0"/>
              </a:spcBef>
              <a:spcAft>
                <a:spcPct val="55000"/>
              </a:spcAft>
              <a:defRPr/>
            </a:pPr>
            <a:r>
              <a:rPr lang="en-US" altLang="zh-TW" sz="2400" b="1" dirty="0">
                <a:solidFill>
                  <a:srgbClr val="000099"/>
                </a:solidFill>
                <a:latin typeface="Arial"/>
              </a:rPr>
              <a:t>Ex: set the border of label1 to 3-D border line, usage:</a:t>
            </a:r>
          </a:p>
          <a:p>
            <a:pPr eaLnBrk="1" fontAlgn="base" hangingPunct="1">
              <a:spcBef>
                <a:spcPct val="0"/>
              </a:spcBef>
              <a:spcAft>
                <a:spcPct val="55000"/>
              </a:spcAft>
              <a:defRPr/>
            </a:pPr>
            <a:r>
              <a:rPr lang="en-US" altLang="zh-TW" sz="2400" b="1" dirty="0">
                <a:solidFill>
                  <a:srgbClr val="000099"/>
                </a:solidFill>
                <a:latin typeface="Arial"/>
              </a:rPr>
              <a:t>label1.BorderStyle = BorderStyle.Fixed3D;</a:t>
            </a:r>
          </a:p>
        </p:txBody>
      </p:sp>
      <p:sp>
        <p:nvSpPr>
          <p:cNvPr id="2" name="文字方塊 1"/>
          <p:cNvSpPr txBox="1"/>
          <p:nvPr/>
        </p:nvSpPr>
        <p:spPr>
          <a:xfrm>
            <a:off x="3575051" y="2565400"/>
            <a:ext cx="1211263"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No border</a:t>
            </a:r>
            <a:endParaRPr kumimoji="1" lang="zh-TW" altLang="en-US" dirty="0">
              <a:solidFill>
                <a:srgbClr val="000000"/>
              </a:solidFill>
            </a:endParaRPr>
          </a:p>
        </p:txBody>
      </p:sp>
      <p:sp>
        <p:nvSpPr>
          <p:cNvPr id="3" name="文字方塊 2"/>
          <p:cNvSpPr txBox="1"/>
          <p:nvPr/>
        </p:nvSpPr>
        <p:spPr>
          <a:xfrm>
            <a:off x="5584826" y="2565400"/>
            <a:ext cx="1979613"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Single line border</a:t>
            </a:r>
            <a:endParaRPr kumimoji="1" lang="zh-TW" altLang="en-US" dirty="0">
              <a:solidFill>
                <a:srgbClr val="000000"/>
              </a:solidFill>
            </a:endParaRPr>
          </a:p>
        </p:txBody>
      </p:sp>
      <p:sp>
        <p:nvSpPr>
          <p:cNvPr id="4" name="文字方塊 3"/>
          <p:cNvSpPr txBox="1"/>
          <p:nvPr/>
        </p:nvSpPr>
        <p:spPr>
          <a:xfrm>
            <a:off x="8256589" y="2546350"/>
            <a:ext cx="1709737"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3-D border line</a:t>
            </a:r>
            <a:endParaRPr kumimoji="1" lang="zh-TW" altLang="en-US" dirty="0">
              <a:solidFill>
                <a:srgbClr val="000000"/>
              </a:solidFill>
            </a:endParaRPr>
          </a:p>
        </p:txBody>
      </p:sp>
      <p:sp>
        <p:nvSpPr>
          <p:cNvPr id="5" name="文字方塊 4"/>
          <p:cNvSpPr txBox="1"/>
          <p:nvPr/>
        </p:nvSpPr>
        <p:spPr>
          <a:xfrm>
            <a:off x="2036764" y="2003425"/>
            <a:ext cx="1031875" cy="369888"/>
          </a:xfrm>
          <a:prstGeom prst="rect">
            <a:avLst/>
          </a:prstGeom>
          <a:solidFill>
            <a:schemeClr val="bg1">
              <a:lumMod val="85000"/>
            </a:schemeClr>
          </a:solidFill>
        </p:spPr>
        <p:txBody>
          <a:bodyPr wrap="none">
            <a:spAutoFit/>
          </a:bodyPr>
          <a:lstStyle/>
          <a:p>
            <a:pPr fontAlgn="base">
              <a:spcBef>
                <a:spcPct val="0"/>
              </a:spcBef>
              <a:spcAft>
                <a:spcPct val="0"/>
              </a:spcAft>
              <a:defRPr/>
            </a:pPr>
            <a:r>
              <a:rPr kumimoji="1" lang="en-US" altLang="zh-TW" dirty="0">
                <a:solidFill>
                  <a:srgbClr val="000000"/>
                </a:solidFill>
              </a:rPr>
              <a:t>Member</a:t>
            </a:r>
            <a:endParaRPr kumimoji="1" lang="zh-TW" altLang="en-US" dirty="0">
              <a:solidFill>
                <a:srgbClr val="000000"/>
              </a:solidFill>
            </a:endParaRPr>
          </a:p>
        </p:txBody>
      </p:sp>
      <p:sp>
        <p:nvSpPr>
          <p:cNvPr id="6" name="文字方塊 5"/>
          <p:cNvSpPr txBox="1"/>
          <p:nvPr/>
        </p:nvSpPr>
        <p:spPr>
          <a:xfrm>
            <a:off x="1947864" y="2574925"/>
            <a:ext cx="1209675" cy="338138"/>
          </a:xfrm>
          <a:prstGeom prst="rect">
            <a:avLst/>
          </a:prstGeom>
          <a:solidFill>
            <a:schemeClr val="bg1">
              <a:lumMod val="85000"/>
            </a:schemeClr>
          </a:solidFill>
        </p:spPr>
        <p:txBody>
          <a:bodyPr wrap="none">
            <a:spAutoFit/>
          </a:bodyPr>
          <a:lstStyle/>
          <a:p>
            <a:pPr fontAlgn="base">
              <a:spcBef>
                <a:spcPct val="0"/>
              </a:spcBef>
              <a:spcAft>
                <a:spcPct val="0"/>
              </a:spcAft>
              <a:defRPr/>
            </a:pPr>
            <a:r>
              <a:rPr kumimoji="1" lang="en-US" altLang="zh-TW" sz="1600" dirty="0">
                <a:solidFill>
                  <a:srgbClr val="000000"/>
                </a:solidFill>
              </a:rPr>
              <a:t>Description</a:t>
            </a:r>
            <a:endParaRPr kumimoji="1" lang="zh-TW" altLang="en-US" sz="1600" dirty="0">
              <a:solidFill>
                <a:srgbClr val="000000"/>
              </a:solidFill>
            </a:endParaRPr>
          </a:p>
        </p:txBody>
      </p:sp>
      <p:sp>
        <p:nvSpPr>
          <p:cNvPr id="7" name="文字方塊 6"/>
          <p:cNvSpPr txBox="1"/>
          <p:nvPr/>
        </p:nvSpPr>
        <p:spPr>
          <a:xfrm>
            <a:off x="2011364" y="3116264"/>
            <a:ext cx="1082675" cy="369887"/>
          </a:xfrm>
          <a:prstGeom prst="rect">
            <a:avLst/>
          </a:prstGeom>
          <a:solidFill>
            <a:schemeClr val="bg1">
              <a:lumMod val="85000"/>
            </a:schemeClr>
          </a:solidFill>
        </p:spPr>
        <p:txBody>
          <a:bodyPr wrap="none">
            <a:spAutoFit/>
          </a:bodyPr>
          <a:lstStyle/>
          <a:p>
            <a:pPr fontAlgn="base">
              <a:spcBef>
                <a:spcPct val="0"/>
              </a:spcBef>
              <a:spcAft>
                <a:spcPct val="0"/>
              </a:spcAft>
              <a:defRPr/>
            </a:pPr>
            <a:r>
              <a:rPr kumimoji="1" lang="en-US" altLang="zh-TW" dirty="0">
                <a:solidFill>
                  <a:srgbClr val="000000"/>
                </a:solidFill>
              </a:rPr>
              <a:t>Example</a:t>
            </a:r>
            <a:endParaRPr kumimoji="1" lang="zh-TW" altLang="en-US" dirty="0">
              <a:solidFill>
                <a:srgbClr val="000000"/>
              </a:solidFill>
            </a:endParaRPr>
          </a:p>
        </p:txBody>
      </p:sp>
      <p:sp>
        <p:nvSpPr>
          <p:cNvPr id="8" name="文字方塊 7"/>
          <p:cNvSpPr txBox="1"/>
          <p:nvPr/>
        </p:nvSpPr>
        <p:spPr>
          <a:xfrm>
            <a:off x="2111375" y="3703638"/>
            <a:ext cx="884238" cy="368300"/>
          </a:xfrm>
          <a:prstGeom prst="rect">
            <a:avLst/>
          </a:prstGeom>
          <a:solidFill>
            <a:schemeClr val="bg1">
              <a:lumMod val="85000"/>
            </a:schemeClr>
          </a:solidFill>
        </p:spPr>
        <p:txBody>
          <a:bodyPr>
            <a:spAutoFit/>
          </a:bodyPr>
          <a:lstStyle/>
          <a:p>
            <a:pPr fontAlgn="base">
              <a:spcBef>
                <a:spcPct val="0"/>
              </a:spcBef>
              <a:spcAft>
                <a:spcPct val="0"/>
              </a:spcAft>
              <a:defRPr/>
            </a:pPr>
            <a:r>
              <a:rPr kumimoji="1" lang="en-US" altLang="zh-TW" dirty="0">
                <a:solidFill>
                  <a:srgbClr val="000000"/>
                </a:solidFill>
              </a:rPr>
              <a:t>Code</a:t>
            </a:r>
            <a:endParaRPr kumimoji="1" lang="zh-TW" altLang="en-US" dirty="0">
              <a:solidFill>
                <a:srgbClr val="000000"/>
              </a:solidFill>
            </a:endParaRPr>
          </a:p>
        </p:txBody>
      </p:sp>
    </p:spTree>
    <p:extLst>
      <p:ext uri="{BB962C8B-B14F-4D97-AF65-F5344CB8AC3E}">
        <p14:creationId xmlns:p14="http://schemas.microsoft.com/office/powerpoint/2010/main" val="10167784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altLang="zh-TW" sz="3200"/>
              <a:t>1. Open Visual C# IDE</a:t>
            </a:r>
            <a:endParaRPr lang="zh-TW" altLang="en-US" smtClean="0"/>
          </a:p>
        </p:txBody>
      </p:sp>
      <p:pic>
        <p:nvPicPr>
          <p:cNvPr id="12291" name="Picture 8"/>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2208213" y="1557338"/>
            <a:ext cx="7777162" cy="4913312"/>
          </a:xfrm>
          <a:noFill/>
        </p:spPr>
      </p:pic>
    </p:spTree>
    <p:extLst>
      <p:ext uri="{BB962C8B-B14F-4D97-AF65-F5344CB8AC3E}">
        <p14:creationId xmlns:p14="http://schemas.microsoft.com/office/powerpoint/2010/main" val="3265890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
          <p:cNvSpPr>
            <a:spLocks noGrp="1" noChangeArrowheads="1"/>
          </p:cNvSpPr>
          <p:nvPr>
            <p:ph type="body" sz="half" idx="1"/>
          </p:nvPr>
        </p:nvSpPr>
        <p:spPr>
          <a:xfrm>
            <a:off x="1703389" y="765175"/>
            <a:ext cx="8713787" cy="647700"/>
          </a:xfrm>
        </p:spPr>
        <p:txBody>
          <a:bodyPr/>
          <a:lstStyle/>
          <a:p>
            <a:pPr eaLnBrk="1" hangingPunct="1">
              <a:buFont typeface="Wingdings" panose="05000000000000000000" pitchFamily="2" charset="2"/>
              <a:buNone/>
            </a:pPr>
            <a:r>
              <a:rPr lang="en-US" altLang="zh-TW" smtClean="0"/>
              <a:t>3. TextAlign Enumeration: ContentAlignment</a:t>
            </a:r>
            <a:endParaRPr lang="zh-TW" altLang="en-US" smtClean="0"/>
          </a:p>
        </p:txBody>
      </p:sp>
      <p:graphicFrame>
        <p:nvGraphicFramePr>
          <p:cNvPr id="4098" name="Object 4"/>
          <p:cNvGraphicFramePr>
            <a:graphicFrameLocks noGrp="1" noChangeAspect="1"/>
          </p:cNvGraphicFramePr>
          <p:nvPr>
            <p:ph sz="half" idx="2"/>
          </p:nvPr>
        </p:nvGraphicFramePr>
        <p:xfrm>
          <a:off x="1919288" y="1341439"/>
          <a:ext cx="7129462" cy="5184775"/>
        </p:xfrm>
        <a:graphic>
          <a:graphicData uri="http://schemas.openxmlformats.org/presentationml/2006/ole">
            <mc:AlternateContent xmlns:mc="http://schemas.openxmlformats.org/markup-compatibility/2006">
              <mc:Choice xmlns:v="urn:schemas-microsoft-com:vml" Requires="v">
                <p:oleObj spid="_x0000_s4170" name="PhotoImpact" r:id="rId3" imgW="7568254" imgH="5371429" progId="PI3.Image">
                  <p:embed/>
                </p:oleObj>
              </mc:Choice>
              <mc:Fallback>
                <p:oleObj name="PhotoImpact" r:id="rId3" imgW="7568254" imgH="5371429"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9288" y="1341439"/>
                        <a:ext cx="7129462" cy="51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文字方塊 1"/>
          <p:cNvSpPr txBox="1"/>
          <p:nvPr/>
        </p:nvSpPr>
        <p:spPr>
          <a:xfrm>
            <a:off x="1914526" y="4943476"/>
            <a:ext cx="7129463" cy="64611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dirty="0">
                <a:solidFill>
                  <a:srgbClr val="000000"/>
                </a:solidFill>
              </a:rPr>
              <a:t>Ex: set the align of the text “</a:t>
            </a:r>
            <a:r>
              <a:rPr kumimoji="1" lang="zh-TW" altLang="en-US" dirty="0">
                <a:solidFill>
                  <a:srgbClr val="000000"/>
                </a:solidFill>
              </a:rPr>
              <a:t>計算</a:t>
            </a:r>
            <a:r>
              <a:rPr kumimoji="1" lang="en-US" altLang="zh-TW" dirty="0">
                <a:solidFill>
                  <a:srgbClr val="000000"/>
                </a:solidFill>
              </a:rPr>
              <a:t>” of button1 to the right-bottom of the control item, usage:</a:t>
            </a:r>
            <a:endParaRPr kumimoji="1" lang="zh-TW" altLang="en-US" dirty="0">
              <a:solidFill>
                <a:srgbClr val="000000"/>
              </a:solidFill>
            </a:endParaRPr>
          </a:p>
        </p:txBody>
      </p:sp>
      <p:sp>
        <p:nvSpPr>
          <p:cNvPr id="3" name="矩形 2"/>
          <p:cNvSpPr/>
          <p:nvPr/>
        </p:nvSpPr>
        <p:spPr>
          <a:xfrm>
            <a:off x="2495550" y="5589588"/>
            <a:ext cx="1079500" cy="36036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Tree>
    <p:extLst>
      <p:ext uri="{BB962C8B-B14F-4D97-AF65-F5344CB8AC3E}">
        <p14:creationId xmlns:p14="http://schemas.microsoft.com/office/powerpoint/2010/main" val="144477064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a:xfrm>
            <a:off x="1774826" y="549275"/>
            <a:ext cx="8640763" cy="719138"/>
          </a:xfrm>
        </p:spPr>
        <p:txBody>
          <a:bodyPr/>
          <a:lstStyle/>
          <a:p>
            <a:pPr eaLnBrk="1" hangingPunct="1"/>
            <a:r>
              <a:rPr lang="en-US" altLang="zh-TW" smtClean="0"/>
              <a:t>3. new</a:t>
            </a:r>
            <a:endParaRPr lang="zh-TW" altLang="en-US" smtClean="0"/>
          </a:p>
        </p:txBody>
      </p:sp>
      <p:graphicFrame>
        <p:nvGraphicFramePr>
          <p:cNvPr id="5122" name="Object 3"/>
          <p:cNvGraphicFramePr>
            <a:graphicFrameLocks noGrp="1" noChangeAspect="1"/>
          </p:cNvGraphicFramePr>
          <p:nvPr>
            <p:ph sz="half" idx="1"/>
          </p:nvPr>
        </p:nvGraphicFramePr>
        <p:xfrm>
          <a:off x="1847850" y="1484314"/>
          <a:ext cx="8351838" cy="1944687"/>
        </p:xfrm>
        <a:graphic>
          <a:graphicData uri="http://schemas.openxmlformats.org/presentationml/2006/ole">
            <mc:AlternateContent xmlns:mc="http://schemas.openxmlformats.org/markup-compatibility/2006">
              <mc:Choice xmlns:v="urn:schemas-microsoft-com:vml" Requires="v">
                <p:oleObj spid="_x0000_s5194" name="PhotoImpact" r:id="rId3" imgW="6996825" imgH="1422222" progId="PI3.Image">
                  <p:embed/>
                </p:oleObj>
              </mc:Choice>
              <mc:Fallback>
                <p:oleObj name="PhotoImpact" r:id="rId3" imgW="6996825" imgH="142222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7850" y="1484314"/>
                        <a:ext cx="8351838" cy="19446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992314" y="1835150"/>
            <a:ext cx="1158875" cy="369888"/>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3" name="文字方塊 2"/>
          <p:cNvSpPr txBox="1"/>
          <p:nvPr/>
        </p:nvSpPr>
        <p:spPr>
          <a:xfrm>
            <a:off x="2063750" y="2632075"/>
            <a:ext cx="7920038"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dirty="0" err="1">
                <a:solidFill>
                  <a:srgbClr val="000000"/>
                </a:solidFill>
              </a:rPr>
              <a:t>Object.propertyName</a:t>
            </a:r>
            <a:r>
              <a:rPr kumimoji="1" lang="en-US" altLang="zh-TW" sz="2000" dirty="0">
                <a:solidFill>
                  <a:srgbClr val="000000"/>
                </a:solidFill>
              </a:rPr>
              <a:t> = new </a:t>
            </a:r>
            <a:r>
              <a:rPr kumimoji="1" lang="en-US" altLang="zh-TW" sz="2000" dirty="0" err="1">
                <a:solidFill>
                  <a:srgbClr val="000000"/>
                </a:solidFill>
              </a:rPr>
              <a:t>className</a:t>
            </a:r>
            <a:r>
              <a:rPr kumimoji="1" lang="en-US" altLang="zh-TW" sz="2000" dirty="0">
                <a:solidFill>
                  <a:srgbClr val="000000"/>
                </a:solidFill>
              </a:rPr>
              <a:t>(arg1, arg2, …);</a:t>
            </a:r>
            <a:endParaRPr kumimoji="1" lang="zh-TW" altLang="en-US" sz="2000" dirty="0">
              <a:solidFill>
                <a:srgbClr val="000000"/>
              </a:solidFill>
            </a:endParaRPr>
          </a:p>
        </p:txBody>
      </p:sp>
    </p:spTree>
    <p:extLst>
      <p:ext uri="{BB962C8B-B14F-4D97-AF65-F5344CB8AC3E}">
        <p14:creationId xmlns:p14="http://schemas.microsoft.com/office/powerpoint/2010/main" val="74570374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2314" y="765176"/>
            <a:ext cx="8207375" cy="547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8893169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3"/>
          <p:cNvSpPr>
            <a:spLocks noGrp="1" noChangeArrowheads="1"/>
          </p:cNvSpPr>
          <p:nvPr>
            <p:ph type="body" idx="1"/>
          </p:nvPr>
        </p:nvSpPr>
        <p:spPr>
          <a:xfrm>
            <a:off x="1847851" y="981075"/>
            <a:ext cx="8569325" cy="4032250"/>
          </a:xfrm>
        </p:spPr>
        <p:txBody>
          <a:bodyPr/>
          <a:lstStyle/>
          <a:p>
            <a:pPr eaLnBrk="1" hangingPunct="1">
              <a:buFont typeface="Wingdings" panose="05000000000000000000" pitchFamily="2" charset="2"/>
              <a:buNone/>
            </a:pPr>
            <a:r>
              <a:rPr lang="en-US" altLang="zh-TW" sz="2400" dirty="0"/>
              <a:t>Ex: use Top and Left properties to set the coordinate, usage:</a:t>
            </a:r>
            <a:br>
              <a:rPr lang="en-US" altLang="zh-TW" sz="2400" dirty="0"/>
            </a:br>
            <a:r>
              <a:rPr lang="en-US" altLang="zh-TW" sz="2400" dirty="0"/>
              <a:t/>
            </a:r>
            <a:br>
              <a:rPr lang="en-US" altLang="zh-TW" sz="2400" dirty="0"/>
            </a:br>
            <a:r>
              <a:rPr lang="en-US" altLang="zh-TW" sz="2400" dirty="0" err="1"/>
              <a:t>this.Top</a:t>
            </a:r>
            <a:r>
              <a:rPr lang="en-US" altLang="zh-TW" sz="2400" dirty="0"/>
              <a:t> = 150;</a:t>
            </a:r>
            <a:br>
              <a:rPr lang="en-US" altLang="zh-TW" sz="2400" dirty="0"/>
            </a:br>
            <a:r>
              <a:rPr lang="en-US" altLang="zh-TW" sz="2400" dirty="0" err="1"/>
              <a:t>this.Left</a:t>
            </a:r>
            <a:r>
              <a:rPr lang="en-US" altLang="zh-TW" sz="2400" dirty="0"/>
              <a:t> = 100;</a:t>
            </a:r>
          </a:p>
          <a:p>
            <a:pPr eaLnBrk="1" hangingPunct="1">
              <a:buFont typeface="Wingdings" panose="05000000000000000000" pitchFamily="2" charset="2"/>
              <a:buNone/>
            </a:pPr>
            <a:r>
              <a:rPr lang="en-US" altLang="zh-TW" sz="2400" dirty="0"/>
              <a:t>Ex: set the coordinate of form to (150, 100) from left-top of the screen, usage:</a:t>
            </a:r>
            <a:br>
              <a:rPr lang="en-US" altLang="zh-TW" sz="2400" dirty="0"/>
            </a:br>
            <a:r>
              <a:rPr lang="en-US" altLang="zh-TW" sz="2400" dirty="0" err="1"/>
              <a:t>this.Location</a:t>
            </a:r>
            <a:r>
              <a:rPr lang="en-US" altLang="zh-TW" sz="2400" dirty="0"/>
              <a:t> = new Point(150, 100);	 </a:t>
            </a:r>
          </a:p>
        </p:txBody>
      </p:sp>
    </p:spTree>
    <p:extLst>
      <p:ext uri="{BB962C8B-B14F-4D97-AF65-F5344CB8AC3E}">
        <p14:creationId xmlns:p14="http://schemas.microsoft.com/office/powerpoint/2010/main" val="220639809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p:cNvSpPr>
            <a:spLocks noGrp="1" noChangeArrowheads="1"/>
          </p:cNvSpPr>
          <p:nvPr>
            <p:ph type="body" idx="1"/>
          </p:nvPr>
        </p:nvSpPr>
        <p:spPr>
          <a:xfrm>
            <a:off x="1774826" y="908050"/>
            <a:ext cx="8569325" cy="5689600"/>
          </a:xfrm>
        </p:spPr>
        <p:txBody>
          <a:bodyPr/>
          <a:lstStyle/>
          <a:p>
            <a:pPr eaLnBrk="1" hangingPunct="1">
              <a:buFont typeface="Wingdings" panose="05000000000000000000" pitchFamily="2" charset="2"/>
              <a:buNone/>
            </a:pPr>
            <a:r>
              <a:rPr lang="en-US" altLang="zh-TW" sz="2400"/>
              <a:t>Ex: use Width and Height properties to set the size of the form, usage:</a:t>
            </a:r>
            <a:br>
              <a:rPr lang="en-US" altLang="zh-TW" sz="2400"/>
            </a:br>
            <a:r>
              <a:rPr lang="en-US" altLang="zh-TW" sz="2400"/>
              <a:t>this.Width = 250;</a:t>
            </a:r>
            <a:br>
              <a:rPr lang="en-US" altLang="zh-TW" sz="2400"/>
            </a:br>
            <a:r>
              <a:rPr lang="en-US" altLang="zh-TW" sz="2400"/>
              <a:t>this.Height = 200;</a:t>
            </a:r>
            <a:br>
              <a:rPr lang="en-US" altLang="zh-TW" sz="2400"/>
            </a:br>
            <a:endParaRPr lang="en-US" altLang="zh-TW" sz="2400"/>
          </a:p>
          <a:p>
            <a:pPr eaLnBrk="1" hangingPunct="1">
              <a:buFont typeface="Wingdings" panose="05000000000000000000" pitchFamily="2" charset="2"/>
              <a:buNone/>
            </a:pPr>
            <a:r>
              <a:rPr lang="en-US" altLang="zh-TW" sz="2400"/>
              <a:t>Ex: Size property can include Width and Height properties, usage:</a:t>
            </a:r>
            <a:br>
              <a:rPr lang="en-US" altLang="zh-TW" sz="2400"/>
            </a:br>
            <a:r>
              <a:rPr lang="en-US" altLang="zh-TW" sz="2400"/>
              <a:t>this.Size = new Size(250, 200);</a:t>
            </a:r>
            <a:r>
              <a:rPr lang="zh-TW" altLang="en-US" sz="2400"/>
              <a:t> </a:t>
            </a:r>
            <a:r>
              <a:rPr lang="en-US" altLang="zh-TW" sz="2400"/>
              <a:t>	</a:t>
            </a:r>
            <a:br>
              <a:rPr lang="en-US" altLang="zh-TW" sz="2400"/>
            </a:br>
            <a:r>
              <a:rPr lang="en-US" altLang="zh-TW" sz="2400"/>
              <a:t>     	</a:t>
            </a:r>
          </a:p>
          <a:p>
            <a:pPr eaLnBrk="1" hangingPunct="1"/>
            <a:endParaRPr lang="en-US" altLang="zh-TW" sz="2400"/>
          </a:p>
        </p:txBody>
      </p:sp>
    </p:spTree>
    <p:extLst>
      <p:ext uri="{BB962C8B-B14F-4D97-AF65-F5344CB8AC3E}">
        <p14:creationId xmlns:p14="http://schemas.microsoft.com/office/powerpoint/2010/main" val="300256495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a:xfrm>
            <a:off x="1703388" y="620714"/>
            <a:ext cx="8640762" cy="936625"/>
          </a:xfrm>
        </p:spPr>
        <p:txBody>
          <a:bodyPr/>
          <a:lstStyle/>
          <a:p>
            <a:pPr eaLnBrk="1" hangingPunct="1"/>
            <a:r>
              <a:rPr lang="en-US" altLang="zh-TW" sz="3200"/>
              <a:t>Image and BackgroundImage Properties</a:t>
            </a:r>
            <a:endParaRPr lang="zh-TW" altLang="en-US" sz="3200"/>
          </a:p>
        </p:txBody>
      </p:sp>
      <p:graphicFrame>
        <p:nvGraphicFramePr>
          <p:cNvPr id="6146" name="Object 3"/>
          <p:cNvGraphicFramePr>
            <a:graphicFrameLocks noGrp="1" noChangeAspect="1"/>
          </p:cNvGraphicFramePr>
          <p:nvPr>
            <p:ph idx="1"/>
          </p:nvPr>
        </p:nvGraphicFramePr>
        <p:xfrm>
          <a:off x="1774826" y="1773238"/>
          <a:ext cx="8569325" cy="4260850"/>
        </p:xfrm>
        <a:graphic>
          <a:graphicData uri="http://schemas.openxmlformats.org/presentationml/2006/ole">
            <mc:AlternateContent xmlns:mc="http://schemas.openxmlformats.org/markup-compatibility/2006">
              <mc:Choice xmlns:v="urn:schemas-microsoft-com:vml" Requires="v">
                <p:oleObj spid="_x0000_s6218" name="PhotoImpact" r:id="rId3" imgW="8584127" imgH="4266667" progId="PI3.Image">
                  <p:embed/>
                </p:oleObj>
              </mc:Choice>
              <mc:Fallback>
                <p:oleObj name="PhotoImpact" r:id="rId3" imgW="8584127" imgH="4266667"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1773238"/>
                        <a:ext cx="8569325" cy="4260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919289" y="1965325"/>
            <a:ext cx="1158875" cy="368300"/>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3" name="文字方塊 2"/>
          <p:cNvSpPr txBox="1"/>
          <p:nvPr/>
        </p:nvSpPr>
        <p:spPr>
          <a:xfrm>
            <a:off x="1922463" y="2525713"/>
            <a:ext cx="8134350" cy="83185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sz="2400" dirty="0" err="1">
                <a:solidFill>
                  <a:srgbClr val="000000"/>
                </a:solidFill>
              </a:rPr>
              <a:t>Object.Image</a:t>
            </a:r>
            <a:r>
              <a:rPr kumimoji="1" lang="en-US" altLang="zh-TW" sz="2400" dirty="0">
                <a:solidFill>
                  <a:srgbClr val="000000"/>
                </a:solidFill>
              </a:rPr>
              <a:t> = </a:t>
            </a:r>
            <a:r>
              <a:rPr kumimoji="1" lang="en-US" altLang="zh-TW" sz="2400" dirty="0" err="1">
                <a:solidFill>
                  <a:srgbClr val="000000"/>
                </a:solidFill>
              </a:rPr>
              <a:t>Image.FromFile</a:t>
            </a:r>
            <a:r>
              <a:rPr kumimoji="1" lang="en-US" altLang="zh-TW" sz="2400" dirty="0">
                <a:solidFill>
                  <a:srgbClr val="000000"/>
                </a:solidFill>
              </a:rPr>
              <a:t>(“</a:t>
            </a:r>
            <a:r>
              <a:rPr kumimoji="1" lang="en-US" altLang="zh-TW" sz="2400" dirty="0" err="1">
                <a:solidFill>
                  <a:srgbClr val="000000"/>
                </a:solidFill>
              </a:rPr>
              <a:t>imagePath</a:t>
            </a:r>
            <a:r>
              <a:rPr kumimoji="1" lang="en-US" altLang="zh-TW" sz="2400" dirty="0">
                <a:solidFill>
                  <a:srgbClr val="000000"/>
                </a:solidFill>
              </a:rPr>
              <a:t>”);</a:t>
            </a:r>
          </a:p>
          <a:p>
            <a:pPr fontAlgn="base">
              <a:spcBef>
                <a:spcPct val="0"/>
              </a:spcBef>
              <a:spcAft>
                <a:spcPct val="0"/>
              </a:spcAft>
              <a:defRPr/>
            </a:pPr>
            <a:r>
              <a:rPr kumimoji="1" lang="en-US" altLang="zh-TW" sz="2400" dirty="0">
                <a:solidFill>
                  <a:srgbClr val="000000"/>
                </a:solidFill>
              </a:rPr>
              <a:t>Object </a:t>
            </a:r>
            <a:r>
              <a:rPr kumimoji="1" lang="en-US" altLang="zh-TW" sz="2400" dirty="0" err="1">
                <a:solidFill>
                  <a:srgbClr val="000000"/>
                </a:solidFill>
              </a:rPr>
              <a:t>BackgroundImage</a:t>
            </a:r>
            <a:r>
              <a:rPr kumimoji="1" lang="en-US" altLang="zh-TW" sz="2400" dirty="0">
                <a:solidFill>
                  <a:srgbClr val="000000"/>
                </a:solidFill>
              </a:rPr>
              <a:t> = </a:t>
            </a:r>
            <a:r>
              <a:rPr kumimoji="1" lang="en-US" altLang="zh-TW" sz="2400" dirty="0" err="1">
                <a:solidFill>
                  <a:srgbClr val="000000"/>
                </a:solidFill>
              </a:rPr>
              <a:t>Image.FromFile</a:t>
            </a:r>
            <a:r>
              <a:rPr kumimoji="1" lang="en-US" altLang="zh-TW" sz="2400" dirty="0">
                <a:solidFill>
                  <a:srgbClr val="000000"/>
                </a:solidFill>
              </a:rPr>
              <a:t>(“</a:t>
            </a:r>
            <a:r>
              <a:rPr kumimoji="1" lang="en-US" altLang="zh-TW" sz="2400" dirty="0" err="1">
                <a:solidFill>
                  <a:srgbClr val="000000"/>
                </a:solidFill>
              </a:rPr>
              <a:t>imagePath</a:t>
            </a:r>
            <a:r>
              <a:rPr kumimoji="1" lang="en-US" altLang="zh-TW" sz="2400" dirty="0">
                <a:solidFill>
                  <a:srgbClr val="000000"/>
                </a:solidFill>
              </a:rPr>
              <a:t>”);</a:t>
            </a:r>
            <a:endParaRPr kumimoji="1" lang="zh-TW" altLang="en-US" sz="2400" dirty="0">
              <a:solidFill>
                <a:srgbClr val="000000"/>
              </a:solidFill>
            </a:endParaRPr>
          </a:p>
        </p:txBody>
      </p:sp>
      <p:sp>
        <p:nvSpPr>
          <p:cNvPr id="4" name="文字方塊 3"/>
          <p:cNvSpPr txBox="1"/>
          <p:nvPr/>
        </p:nvSpPr>
        <p:spPr>
          <a:xfrm>
            <a:off x="1919289" y="4365625"/>
            <a:ext cx="1158875" cy="368300"/>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Grammar</a:t>
            </a:r>
            <a:endParaRPr kumimoji="1" lang="zh-TW" altLang="en-US" dirty="0">
              <a:solidFill>
                <a:srgbClr val="000000"/>
              </a:solidFill>
            </a:endParaRPr>
          </a:p>
        </p:txBody>
      </p:sp>
      <p:sp>
        <p:nvSpPr>
          <p:cNvPr id="7" name="文字方塊 6"/>
          <p:cNvSpPr txBox="1"/>
          <p:nvPr/>
        </p:nvSpPr>
        <p:spPr>
          <a:xfrm>
            <a:off x="1957389" y="4978401"/>
            <a:ext cx="7877175" cy="830263"/>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sz="2400" dirty="0" err="1">
                <a:solidFill>
                  <a:srgbClr val="000000"/>
                </a:solidFill>
              </a:rPr>
              <a:t>Object.Image</a:t>
            </a:r>
            <a:r>
              <a:rPr kumimoji="1" lang="en-US" altLang="zh-TW" sz="2400" dirty="0">
                <a:solidFill>
                  <a:srgbClr val="000000"/>
                </a:solidFill>
              </a:rPr>
              <a:t> = </a:t>
            </a:r>
            <a:r>
              <a:rPr kumimoji="1" lang="en-US" altLang="zh-TW" sz="2400" dirty="0" err="1">
                <a:solidFill>
                  <a:srgbClr val="000000"/>
                </a:solidFill>
              </a:rPr>
              <a:t>Image.Bitmap</a:t>
            </a:r>
            <a:r>
              <a:rPr kumimoji="1" lang="en-US" altLang="zh-TW" sz="2400" dirty="0">
                <a:solidFill>
                  <a:srgbClr val="000000"/>
                </a:solidFill>
              </a:rPr>
              <a:t>(“</a:t>
            </a:r>
            <a:r>
              <a:rPr kumimoji="1" lang="en-US" altLang="zh-TW" sz="2400" dirty="0" err="1">
                <a:solidFill>
                  <a:srgbClr val="000000"/>
                </a:solidFill>
              </a:rPr>
              <a:t>imagePath</a:t>
            </a:r>
            <a:r>
              <a:rPr kumimoji="1" lang="en-US" altLang="zh-TW" sz="2400" dirty="0">
                <a:solidFill>
                  <a:srgbClr val="000000"/>
                </a:solidFill>
              </a:rPr>
              <a:t>”);</a:t>
            </a:r>
          </a:p>
          <a:p>
            <a:pPr fontAlgn="base">
              <a:spcBef>
                <a:spcPct val="0"/>
              </a:spcBef>
              <a:spcAft>
                <a:spcPct val="0"/>
              </a:spcAft>
              <a:defRPr/>
            </a:pPr>
            <a:r>
              <a:rPr kumimoji="1" lang="en-US" altLang="zh-TW" sz="2400" dirty="0">
                <a:solidFill>
                  <a:srgbClr val="000000"/>
                </a:solidFill>
              </a:rPr>
              <a:t>Object </a:t>
            </a:r>
            <a:r>
              <a:rPr kumimoji="1" lang="en-US" altLang="zh-TW" sz="2400" dirty="0" err="1">
                <a:solidFill>
                  <a:srgbClr val="000000"/>
                </a:solidFill>
              </a:rPr>
              <a:t>BackgroundImage</a:t>
            </a:r>
            <a:r>
              <a:rPr kumimoji="1" lang="en-US" altLang="zh-TW" sz="2400" dirty="0">
                <a:solidFill>
                  <a:srgbClr val="000000"/>
                </a:solidFill>
              </a:rPr>
              <a:t> = </a:t>
            </a:r>
            <a:r>
              <a:rPr kumimoji="1" lang="en-US" altLang="zh-TW" sz="2400" dirty="0" err="1">
                <a:solidFill>
                  <a:srgbClr val="000000"/>
                </a:solidFill>
              </a:rPr>
              <a:t>Image.Bitmap</a:t>
            </a:r>
            <a:r>
              <a:rPr kumimoji="1" lang="en-US" altLang="zh-TW" sz="2400" dirty="0">
                <a:solidFill>
                  <a:srgbClr val="000000"/>
                </a:solidFill>
              </a:rPr>
              <a:t>(“</a:t>
            </a:r>
            <a:r>
              <a:rPr kumimoji="1" lang="en-US" altLang="zh-TW" sz="2400" dirty="0" err="1">
                <a:solidFill>
                  <a:srgbClr val="000000"/>
                </a:solidFill>
              </a:rPr>
              <a:t>imagePath</a:t>
            </a:r>
            <a:r>
              <a:rPr kumimoji="1" lang="en-US" altLang="zh-TW" sz="2400" dirty="0">
                <a:solidFill>
                  <a:srgbClr val="000000"/>
                </a:solidFill>
              </a:rPr>
              <a:t>”);</a:t>
            </a:r>
            <a:endParaRPr kumimoji="1" lang="zh-TW" altLang="en-US" sz="2400" dirty="0">
              <a:solidFill>
                <a:srgbClr val="000000"/>
              </a:solidFill>
            </a:endParaRPr>
          </a:p>
        </p:txBody>
      </p:sp>
    </p:spTree>
    <p:extLst>
      <p:ext uri="{BB962C8B-B14F-4D97-AF65-F5344CB8AC3E}">
        <p14:creationId xmlns:p14="http://schemas.microsoft.com/office/powerpoint/2010/main" val="282132698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p:cNvSpPr txBox="1"/>
          <p:nvPr/>
        </p:nvSpPr>
        <p:spPr>
          <a:xfrm>
            <a:off x="1774825" y="1052513"/>
            <a:ext cx="8497888" cy="8302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Ex1: load “C:\cs2013\ch06\duck.jpg” as the background image of the form:</a:t>
            </a:r>
            <a:endParaRPr kumimoji="1" lang="zh-TW" altLang="en-US" sz="2400" dirty="0">
              <a:solidFill>
                <a:srgbClr val="000000"/>
              </a:solidFill>
            </a:endParaRPr>
          </a:p>
        </p:txBody>
      </p:sp>
      <p:sp>
        <p:nvSpPr>
          <p:cNvPr id="4" name="矩形 3"/>
          <p:cNvSpPr/>
          <p:nvPr/>
        </p:nvSpPr>
        <p:spPr>
          <a:xfrm>
            <a:off x="2711450" y="1882775"/>
            <a:ext cx="4679950" cy="1778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5" name="文字方塊 4"/>
          <p:cNvSpPr txBox="1"/>
          <p:nvPr/>
        </p:nvSpPr>
        <p:spPr>
          <a:xfrm>
            <a:off x="1751012" y="3259891"/>
            <a:ext cx="6600825" cy="461963"/>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sz="2400" dirty="0">
                <a:solidFill>
                  <a:srgbClr val="000000"/>
                </a:solidFill>
              </a:rPr>
              <a:t>Ex2: remove the background image of the form</a:t>
            </a:r>
            <a:endParaRPr kumimoji="1" lang="zh-TW" altLang="en-US" sz="2400" dirty="0">
              <a:solidFill>
                <a:srgbClr val="000000"/>
              </a:solidFill>
            </a:endParaRPr>
          </a:p>
        </p:txBody>
      </p:sp>
      <p:pic>
        <p:nvPicPr>
          <p:cNvPr id="2" name="圖片 1"/>
          <p:cNvPicPr>
            <a:picLocks noChangeAspect="1"/>
          </p:cNvPicPr>
          <p:nvPr/>
        </p:nvPicPr>
        <p:blipFill>
          <a:blip r:embed="rId2"/>
          <a:stretch>
            <a:fillRect/>
          </a:stretch>
        </p:blipFill>
        <p:spPr>
          <a:xfrm>
            <a:off x="1774825" y="1971675"/>
            <a:ext cx="7362825" cy="1038225"/>
          </a:xfrm>
          <a:prstGeom prst="rect">
            <a:avLst/>
          </a:prstGeom>
        </p:spPr>
      </p:pic>
      <p:pic>
        <p:nvPicPr>
          <p:cNvPr id="6" name="圖片 5"/>
          <p:cNvPicPr>
            <a:picLocks noChangeAspect="1"/>
          </p:cNvPicPr>
          <p:nvPr/>
        </p:nvPicPr>
        <p:blipFill>
          <a:blip r:embed="rId3"/>
          <a:stretch>
            <a:fillRect/>
          </a:stretch>
        </p:blipFill>
        <p:spPr>
          <a:xfrm>
            <a:off x="1774825" y="3894978"/>
            <a:ext cx="4391025" cy="876300"/>
          </a:xfrm>
          <a:prstGeom prst="rect">
            <a:avLst/>
          </a:prstGeom>
        </p:spPr>
      </p:pic>
    </p:spTree>
    <p:extLst>
      <p:ext uri="{BB962C8B-B14F-4D97-AF65-F5344CB8AC3E}">
        <p14:creationId xmlns:p14="http://schemas.microsoft.com/office/powerpoint/2010/main" val="318111352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4825" y="620713"/>
            <a:ext cx="8642350" cy="8302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3. Use Font property to set the style of the Text property content, like font, size, style, etc. usage:</a:t>
            </a:r>
            <a:endParaRPr kumimoji="1" lang="zh-TW" altLang="en-US" sz="2400" dirty="0">
              <a:solidFill>
                <a:srgbClr val="000000"/>
              </a:solidFill>
            </a:endParaRPr>
          </a:p>
        </p:txBody>
      </p:sp>
      <p:sp>
        <p:nvSpPr>
          <p:cNvPr id="3" name="矩形 2"/>
          <p:cNvSpPr/>
          <p:nvPr/>
        </p:nvSpPr>
        <p:spPr>
          <a:xfrm>
            <a:off x="1774825" y="1450975"/>
            <a:ext cx="8642350" cy="1778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fontAlgn="base">
              <a:spcBef>
                <a:spcPct val="0"/>
              </a:spcBef>
              <a:spcAft>
                <a:spcPct val="0"/>
              </a:spcAft>
              <a:defRPr/>
            </a:pPr>
            <a:endParaRPr kumimoji="1" lang="zh-TW" altLang="en-US">
              <a:solidFill>
                <a:srgbClr val="FFFFFF"/>
              </a:solidFill>
            </a:endParaRPr>
          </a:p>
        </p:txBody>
      </p:sp>
      <p:sp>
        <p:nvSpPr>
          <p:cNvPr id="4" name="文字方塊 3"/>
          <p:cNvSpPr txBox="1"/>
          <p:nvPr/>
        </p:nvSpPr>
        <p:spPr>
          <a:xfrm>
            <a:off x="2424114" y="1989138"/>
            <a:ext cx="1210588" cy="369332"/>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b="1" dirty="0"/>
              <a:t>Grammar</a:t>
            </a:r>
            <a:endParaRPr kumimoji="1" lang="zh-TW" altLang="en-US" b="1" dirty="0"/>
          </a:p>
        </p:txBody>
      </p:sp>
      <p:sp>
        <p:nvSpPr>
          <p:cNvPr id="5" name="文字方塊 4"/>
          <p:cNvSpPr txBox="1"/>
          <p:nvPr/>
        </p:nvSpPr>
        <p:spPr>
          <a:xfrm>
            <a:off x="2640014" y="2533650"/>
            <a:ext cx="7056437" cy="4000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000" dirty="0" err="1">
                <a:solidFill>
                  <a:srgbClr val="000000"/>
                </a:solidFill>
              </a:rPr>
              <a:t>Object.Font</a:t>
            </a:r>
            <a:r>
              <a:rPr kumimoji="1" lang="en-US" altLang="zh-TW" sz="2000" dirty="0">
                <a:solidFill>
                  <a:srgbClr val="000000"/>
                </a:solidFill>
              </a:rPr>
              <a:t> = new Font(</a:t>
            </a:r>
            <a:r>
              <a:rPr kumimoji="1" lang="en-US" altLang="zh-TW" sz="2000" dirty="0" err="1">
                <a:solidFill>
                  <a:srgbClr val="000000"/>
                </a:solidFill>
              </a:rPr>
              <a:t>fontName</a:t>
            </a:r>
            <a:r>
              <a:rPr kumimoji="1" lang="en-US" altLang="zh-TW" sz="2000" dirty="0">
                <a:solidFill>
                  <a:srgbClr val="000000"/>
                </a:solidFill>
              </a:rPr>
              <a:t>, </a:t>
            </a:r>
            <a:r>
              <a:rPr kumimoji="1" lang="en-US" altLang="zh-TW" sz="2000" dirty="0" err="1">
                <a:solidFill>
                  <a:srgbClr val="000000"/>
                </a:solidFill>
              </a:rPr>
              <a:t>fontSize</a:t>
            </a:r>
            <a:r>
              <a:rPr kumimoji="1" lang="en-US" altLang="zh-TW" sz="2000" dirty="0">
                <a:solidFill>
                  <a:srgbClr val="000000"/>
                </a:solidFill>
              </a:rPr>
              <a:t>, </a:t>
            </a:r>
            <a:r>
              <a:rPr kumimoji="1" lang="en-US" altLang="zh-TW" sz="2000" dirty="0" err="1">
                <a:solidFill>
                  <a:srgbClr val="000000"/>
                </a:solidFill>
              </a:rPr>
              <a:t>fontStyle</a:t>
            </a:r>
            <a:r>
              <a:rPr kumimoji="1" lang="en-US" altLang="zh-TW" sz="2000" dirty="0">
                <a:solidFill>
                  <a:srgbClr val="000000"/>
                </a:solidFill>
              </a:rPr>
              <a:t>);</a:t>
            </a:r>
            <a:endParaRPr kumimoji="1" lang="zh-TW" altLang="en-US" sz="2000" dirty="0">
              <a:solidFill>
                <a:srgbClr val="000000"/>
              </a:solidFill>
            </a:endParaRPr>
          </a:p>
        </p:txBody>
      </p:sp>
      <p:sp>
        <p:nvSpPr>
          <p:cNvPr id="6" name="文字方塊 5"/>
          <p:cNvSpPr txBox="1"/>
          <p:nvPr/>
        </p:nvSpPr>
        <p:spPr>
          <a:xfrm>
            <a:off x="1906588" y="3443288"/>
            <a:ext cx="7789862" cy="304641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dirty="0">
                <a:solidFill>
                  <a:srgbClr val="000000"/>
                </a:solidFill>
              </a:rPr>
              <a:t>Five font styles:</a:t>
            </a:r>
          </a:p>
          <a:p>
            <a:pPr marL="457200" indent="-457200" fontAlgn="base">
              <a:spcBef>
                <a:spcPct val="0"/>
              </a:spcBef>
              <a:spcAft>
                <a:spcPct val="0"/>
              </a:spcAft>
              <a:buFontTx/>
              <a:buAutoNum type="arabicPeriod"/>
              <a:defRPr/>
            </a:pPr>
            <a:r>
              <a:rPr kumimoji="1" lang="en-US" altLang="zh-TW" sz="2400" dirty="0" err="1" smtClean="0">
                <a:solidFill>
                  <a:srgbClr val="000000"/>
                </a:solidFill>
              </a:rPr>
              <a:t>FontStyle.Bold</a:t>
            </a:r>
            <a:endParaRPr kumimoji="1" lang="en-US" altLang="zh-TW" sz="2400" dirty="0" smtClean="0">
              <a:solidFill>
                <a:srgbClr val="000000"/>
              </a:solidFill>
            </a:endParaRPr>
          </a:p>
          <a:p>
            <a:pPr marL="457200" indent="-457200" fontAlgn="base">
              <a:spcBef>
                <a:spcPct val="0"/>
              </a:spcBef>
              <a:spcAft>
                <a:spcPct val="0"/>
              </a:spcAft>
              <a:buFontTx/>
              <a:buAutoNum type="arabicPeriod"/>
              <a:defRPr/>
            </a:pPr>
            <a:r>
              <a:rPr kumimoji="1" lang="en-US" altLang="zh-TW" sz="2400" dirty="0" err="1" smtClean="0">
                <a:solidFill>
                  <a:srgbClr val="000000"/>
                </a:solidFill>
              </a:rPr>
              <a:t>FontStyle.Italic</a:t>
            </a:r>
            <a:endParaRPr kumimoji="1" lang="en-US" altLang="zh-TW" sz="2400" dirty="0" smtClean="0">
              <a:solidFill>
                <a:srgbClr val="000000"/>
              </a:solidFill>
            </a:endParaRPr>
          </a:p>
          <a:p>
            <a:pPr marL="457200" indent="-457200" fontAlgn="base">
              <a:spcBef>
                <a:spcPct val="0"/>
              </a:spcBef>
              <a:spcAft>
                <a:spcPct val="0"/>
              </a:spcAft>
              <a:buFontTx/>
              <a:buAutoNum type="arabicPeriod"/>
              <a:defRPr/>
            </a:pPr>
            <a:r>
              <a:rPr kumimoji="1" lang="en-US" altLang="zh-TW" sz="2400" dirty="0" err="1" smtClean="0">
                <a:solidFill>
                  <a:srgbClr val="000000"/>
                </a:solidFill>
              </a:rPr>
              <a:t>FontStyle.Regular</a:t>
            </a:r>
            <a:endParaRPr kumimoji="1" lang="en-US" altLang="zh-TW" sz="2400" dirty="0" smtClean="0">
              <a:solidFill>
                <a:srgbClr val="000000"/>
              </a:solidFill>
            </a:endParaRPr>
          </a:p>
          <a:p>
            <a:pPr marL="457200" indent="-457200" fontAlgn="base">
              <a:spcBef>
                <a:spcPct val="0"/>
              </a:spcBef>
              <a:spcAft>
                <a:spcPct val="0"/>
              </a:spcAft>
              <a:buFontTx/>
              <a:buAutoNum type="arabicPeriod"/>
              <a:defRPr/>
            </a:pPr>
            <a:r>
              <a:rPr kumimoji="1" lang="en-US" altLang="zh-TW" sz="2400" dirty="0" err="1" smtClean="0">
                <a:solidFill>
                  <a:srgbClr val="000000"/>
                </a:solidFill>
              </a:rPr>
              <a:t>FontStyle.Strikeout</a:t>
            </a:r>
            <a:endParaRPr kumimoji="1" lang="en-US" altLang="zh-TW" sz="2400" dirty="0" smtClean="0">
              <a:solidFill>
                <a:srgbClr val="000000"/>
              </a:solidFill>
            </a:endParaRPr>
          </a:p>
          <a:p>
            <a:pPr marL="457200" indent="-457200" fontAlgn="base">
              <a:spcBef>
                <a:spcPct val="0"/>
              </a:spcBef>
              <a:spcAft>
                <a:spcPct val="0"/>
              </a:spcAft>
              <a:buFontTx/>
              <a:buAutoNum type="arabicPeriod"/>
              <a:defRPr/>
            </a:pPr>
            <a:r>
              <a:rPr kumimoji="1" lang="en-US" altLang="zh-TW" sz="2400" dirty="0" err="1" smtClean="0">
                <a:solidFill>
                  <a:srgbClr val="000000"/>
                </a:solidFill>
              </a:rPr>
              <a:t>FontStyle.Underline</a:t>
            </a:r>
            <a:r>
              <a:rPr kumimoji="1" lang="en-US" altLang="zh-TW" sz="2400" dirty="0">
                <a:solidFill>
                  <a:srgbClr val="000000"/>
                </a:solidFill>
              </a:rPr>
              <a:t/>
            </a:r>
            <a:br>
              <a:rPr kumimoji="1" lang="en-US" altLang="zh-TW" sz="2400" dirty="0">
                <a:solidFill>
                  <a:srgbClr val="000000"/>
                </a:solidFill>
              </a:rPr>
            </a:br>
            <a:r>
              <a:rPr kumimoji="1" lang="en-US" altLang="zh-TW" sz="2400" dirty="0">
                <a:solidFill>
                  <a:srgbClr val="000000"/>
                </a:solidFill>
              </a:rPr>
              <a:t/>
            </a:r>
            <a:br>
              <a:rPr kumimoji="1" lang="en-US" altLang="zh-TW" sz="2400" dirty="0">
                <a:solidFill>
                  <a:srgbClr val="000000"/>
                </a:solidFill>
              </a:rPr>
            </a:br>
            <a:endParaRPr kumimoji="1" lang="zh-TW" altLang="en-US" sz="2400" dirty="0">
              <a:solidFill>
                <a:srgbClr val="000000"/>
              </a:solidFill>
            </a:endParaRPr>
          </a:p>
        </p:txBody>
      </p:sp>
    </p:spTree>
    <p:extLst>
      <p:ext uri="{BB962C8B-B14F-4D97-AF65-F5344CB8AC3E}">
        <p14:creationId xmlns:p14="http://schemas.microsoft.com/office/powerpoint/2010/main" val="149705284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p:cNvSpPr>
            <a:spLocks noGrp="1"/>
          </p:cNvSpPr>
          <p:nvPr>
            <p:ph type="title"/>
          </p:nvPr>
        </p:nvSpPr>
        <p:spPr>
          <a:xfrm>
            <a:off x="239184" y="620714"/>
            <a:ext cx="11521016" cy="719137"/>
          </a:xfrm>
        </p:spPr>
        <p:txBody>
          <a:bodyPr/>
          <a:lstStyle/>
          <a:p>
            <a:r>
              <a:rPr lang="en-US" altLang="zh-TW" sz="3200" dirty="0"/>
              <a:t>Practice </a:t>
            </a:r>
            <a:r>
              <a:rPr lang="en-US" altLang="zh-TW" sz="3200" dirty="0" smtClean="0"/>
              <a:t>(change)</a:t>
            </a:r>
            <a:endParaRPr lang="zh-TW" altLang="en-US" sz="3200" dirty="0"/>
          </a:p>
        </p:txBody>
      </p:sp>
      <p:sp>
        <p:nvSpPr>
          <p:cNvPr id="7" name="內容版面配置區 2"/>
          <p:cNvSpPr>
            <a:spLocks noGrp="1"/>
          </p:cNvSpPr>
          <p:nvPr>
            <p:ph idx="1"/>
          </p:nvPr>
        </p:nvSpPr>
        <p:spPr>
          <a:xfrm>
            <a:off x="334434" y="1628776"/>
            <a:ext cx="11425767" cy="4968875"/>
          </a:xfrm>
        </p:spPr>
        <p:txBody>
          <a:bodyPr/>
          <a:lstStyle/>
          <a:p>
            <a:r>
              <a:rPr lang="en-US" altLang="zh-TW" sz="2400" dirty="0" smtClean="0"/>
              <a:t>Test 1 :</a:t>
            </a:r>
            <a:r>
              <a:rPr lang="en-US" altLang="zh-TW" sz="2400" dirty="0"/>
              <a:t/>
            </a:r>
            <a:br>
              <a:rPr lang="en-US" altLang="zh-TW" sz="2400" dirty="0"/>
            </a:br>
            <a:r>
              <a:rPr lang="en-US" altLang="zh-TW" sz="2400" dirty="0" smtClean="0"/>
              <a:t>label 1 </a:t>
            </a:r>
            <a:r>
              <a:rPr lang="en-US" altLang="zh-TW" sz="2400" dirty="0" err="1" smtClean="0"/>
              <a:t>backcolor</a:t>
            </a:r>
            <a:r>
              <a:rPr lang="en-US" altLang="zh-TW" sz="2400" dirty="0" smtClean="0"/>
              <a:t>: </a:t>
            </a:r>
            <a:r>
              <a:rPr lang="en-US" altLang="zh-TW" sz="2400" dirty="0" err="1" smtClean="0"/>
              <a:t>LightPink</a:t>
            </a:r>
            <a:r>
              <a:rPr lang="en-US" altLang="zh-TW" sz="2400" dirty="0" smtClean="0"/>
              <a:t> </a:t>
            </a:r>
            <a:r>
              <a:rPr lang="en-US" altLang="zh-TW" sz="2400" dirty="0" err="1" smtClean="0"/>
              <a:t>ForeColor</a:t>
            </a:r>
            <a:r>
              <a:rPr lang="en-US" altLang="zh-TW" sz="2400" dirty="0" smtClean="0"/>
              <a:t>: Yellow</a:t>
            </a:r>
            <a:br>
              <a:rPr lang="en-US" altLang="zh-TW" sz="2400" dirty="0" smtClean="0"/>
            </a:br>
            <a:r>
              <a:rPr lang="en-US" altLang="zh-TW" sz="2400" dirty="0" smtClean="0"/>
              <a:t>label 2 </a:t>
            </a:r>
            <a:r>
              <a:rPr lang="en-US" altLang="zh-TW" sz="2400" dirty="0"/>
              <a:t>– font: </a:t>
            </a:r>
            <a:r>
              <a:rPr lang="zh-TW" altLang="en-US" sz="2400" dirty="0" smtClean="0"/>
              <a:t>標楷</a:t>
            </a:r>
            <a:r>
              <a:rPr lang="zh-TW" altLang="en-US" sz="2400" dirty="0"/>
              <a:t>體</a:t>
            </a:r>
            <a:r>
              <a:rPr lang="en-US" altLang="zh-TW" sz="2400" dirty="0" smtClean="0"/>
              <a:t>, 30, Bold</a:t>
            </a:r>
            <a:r>
              <a:rPr lang="en-US" altLang="zh-TW" sz="2400" dirty="0"/>
              <a:t/>
            </a:r>
            <a:br>
              <a:rPr lang="en-US" altLang="zh-TW" sz="2400" dirty="0"/>
            </a:br>
            <a:r>
              <a:rPr lang="en-US" altLang="zh-TW" sz="2400" dirty="0" smtClean="0"/>
              <a:t>button3  </a:t>
            </a:r>
            <a:r>
              <a:rPr lang="en-US" altLang="zh-TW" sz="2400" dirty="0"/>
              <a:t>– text align: top </a:t>
            </a:r>
            <a:r>
              <a:rPr lang="en-US" altLang="zh-TW" sz="2400" dirty="0" smtClean="0"/>
              <a:t>left</a:t>
            </a:r>
            <a:br>
              <a:rPr lang="en-US" altLang="zh-TW" sz="2400" dirty="0" smtClean="0"/>
            </a:br>
            <a:r>
              <a:rPr lang="en-US" altLang="zh-TW" sz="2400" dirty="0"/>
              <a:t>textBox1 – text </a:t>
            </a:r>
            <a:r>
              <a:rPr lang="en-US" altLang="zh-TW" sz="2400" dirty="0" smtClean="0"/>
              <a:t>align : Right</a:t>
            </a:r>
            <a:r>
              <a:rPr lang="en-US" altLang="zh-TW" sz="2400" dirty="0"/>
              <a:t/>
            </a:r>
            <a:br>
              <a:rPr lang="en-US" altLang="zh-TW" sz="2400" dirty="0"/>
            </a:br>
            <a:r>
              <a:rPr lang="en-US" altLang="zh-TW" sz="2400" dirty="0"/>
              <a:t>picture box – background color: </a:t>
            </a:r>
            <a:r>
              <a:rPr lang="en-US" altLang="zh-TW" sz="2400" dirty="0" smtClean="0"/>
              <a:t>Black</a:t>
            </a:r>
            <a:endParaRPr lang="en-US" altLang="zh-TW" sz="2400" dirty="0"/>
          </a:p>
          <a:p>
            <a:endParaRPr lang="zh-TW" altLang="en-US" sz="2400" dirty="0"/>
          </a:p>
        </p:txBody>
      </p:sp>
    </p:spTree>
    <p:extLst>
      <p:ext uri="{BB962C8B-B14F-4D97-AF65-F5344CB8AC3E}">
        <p14:creationId xmlns:p14="http://schemas.microsoft.com/office/powerpoint/2010/main" val="12693005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p:cNvSpPr>
            <a:spLocks noGrp="1"/>
          </p:cNvSpPr>
          <p:nvPr>
            <p:ph type="title"/>
          </p:nvPr>
        </p:nvSpPr>
        <p:spPr>
          <a:xfrm>
            <a:off x="239184" y="620714"/>
            <a:ext cx="11521016" cy="719137"/>
          </a:xfrm>
        </p:spPr>
        <p:txBody>
          <a:bodyPr/>
          <a:lstStyle/>
          <a:p>
            <a:r>
              <a:rPr lang="en-US" altLang="zh-TW" sz="3200" dirty="0"/>
              <a:t>Practice </a:t>
            </a:r>
            <a:r>
              <a:rPr lang="en-US" altLang="zh-TW" sz="3200" dirty="0" smtClean="0"/>
              <a:t>(change)</a:t>
            </a:r>
            <a:endParaRPr lang="zh-TW" altLang="en-US" sz="3200" dirty="0"/>
          </a:p>
        </p:txBody>
      </p:sp>
      <p:sp>
        <p:nvSpPr>
          <p:cNvPr id="7" name="內容版面配置區 2"/>
          <p:cNvSpPr>
            <a:spLocks noGrp="1"/>
          </p:cNvSpPr>
          <p:nvPr>
            <p:ph idx="1"/>
          </p:nvPr>
        </p:nvSpPr>
        <p:spPr>
          <a:xfrm>
            <a:off x="334434" y="1628776"/>
            <a:ext cx="11425767" cy="4968875"/>
          </a:xfrm>
        </p:spPr>
        <p:txBody>
          <a:bodyPr/>
          <a:lstStyle/>
          <a:p>
            <a:r>
              <a:rPr lang="en-US" altLang="zh-TW" sz="2400" dirty="0" smtClean="0"/>
              <a:t>Test 2 :</a:t>
            </a:r>
            <a:r>
              <a:rPr lang="en-US" altLang="zh-TW" sz="2400" dirty="0"/>
              <a:t/>
            </a:r>
            <a:br>
              <a:rPr lang="en-US" altLang="zh-TW" sz="2400" dirty="0"/>
            </a:br>
            <a:r>
              <a:rPr lang="en-US" altLang="zh-TW" sz="2400" dirty="0" smtClean="0"/>
              <a:t>label 1 </a:t>
            </a:r>
            <a:r>
              <a:rPr lang="en-US" altLang="zh-TW" sz="2400" dirty="0" err="1" smtClean="0"/>
              <a:t>backcolor</a:t>
            </a:r>
            <a:r>
              <a:rPr lang="en-US" altLang="zh-TW" sz="2400" dirty="0" smtClean="0"/>
              <a:t>: </a:t>
            </a:r>
            <a:r>
              <a:rPr lang="en-US" altLang="zh-TW" sz="2400" dirty="0" err="1" smtClean="0"/>
              <a:t>BlueViolet</a:t>
            </a:r>
            <a:r>
              <a:rPr lang="en-US" altLang="zh-TW" sz="2400" dirty="0" smtClean="0"/>
              <a:t> </a:t>
            </a:r>
            <a:r>
              <a:rPr lang="en-US" altLang="zh-TW" sz="2400" dirty="0" err="1" smtClean="0"/>
              <a:t>ForeColor</a:t>
            </a:r>
            <a:r>
              <a:rPr lang="en-US" altLang="zh-TW" sz="2400" dirty="0" smtClean="0"/>
              <a:t>: </a:t>
            </a:r>
            <a:r>
              <a:rPr lang="en-US" altLang="zh-TW" sz="2400" dirty="0" err="1"/>
              <a:t>YellowGreen</a:t>
            </a:r>
            <a:r>
              <a:rPr lang="en-US" altLang="zh-TW" sz="2400" dirty="0" smtClean="0"/>
              <a:t/>
            </a:r>
            <a:br>
              <a:rPr lang="en-US" altLang="zh-TW" sz="2400" dirty="0" smtClean="0"/>
            </a:br>
            <a:r>
              <a:rPr lang="en-US" altLang="zh-TW" sz="2400" dirty="0" smtClean="0"/>
              <a:t>label 2 </a:t>
            </a:r>
            <a:r>
              <a:rPr lang="en-US" altLang="zh-TW" sz="2400" dirty="0"/>
              <a:t>– font: </a:t>
            </a:r>
            <a:r>
              <a:rPr lang="zh-TW" altLang="en-US" sz="2400" dirty="0"/>
              <a:t>細明體</a:t>
            </a:r>
            <a:r>
              <a:rPr lang="en-US" altLang="zh-TW" sz="2400" dirty="0" smtClean="0"/>
              <a:t>, 30, </a:t>
            </a:r>
            <a:r>
              <a:rPr lang="en-US" altLang="zh-TW" sz="2400" dirty="0"/>
              <a:t>Strikeout</a:t>
            </a:r>
            <a:br>
              <a:rPr lang="en-US" altLang="zh-TW" sz="2400" dirty="0"/>
            </a:br>
            <a:r>
              <a:rPr lang="en-US" altLang="zh-TW" sz="2400" dirty="0" smtClean="0"/>
              <a:t>button3  </a:t>
            </a:r>
            <a:r>
              <a:rPr lang="en-US" altLang="zh-TW" sz="2400" dirty="0"/>
              <a:t>– text align: </a:t>
            </a:r>
            <a:r>
              <a:rPr lang="en-US" altLang="zh-TW" sz="2400" dirty="0" err="1"/>
              <a:t>BottomRight</a:t>
            </a:r>
            <a:r>
              <a:rPr lang="en-US" altLang="zh-TW" sz="2400" dirty="0" smtClean="0"/>
              <a:t/>
            </a:r>
            <a:br>
              <a:rPr lang="en-US" altLang="zh-TW" sz="2400" dirty="0" smtClean="0"/>
            </a:br>
            <a:r>
              <a:rPr lang="en-US" altLang="zh-TW" sz="2400" dirty="0" smtClean="0"/>
              <a:t>textBox1 </a:t>
            </a:r>
            <a:r>
              <a:rPr lang="en-US" altLang="zh-TW" sz="2400" dirty="0"/>
              <a:t>– text </a:t>
            </a:r>
            <a:r>
              <a:rPr lang="en-US" altLang="zh-TW" sz="2400" dirty="0" smtClean="0"/>
              <a:t>align : </a:t>
            </a:r>
            <a:r>
              <a:rPr lang="en-US" altLang="zh-TW" sz="2400" dirty="0"/>
              <a:t>Left</a:t>
            </a:r>
            <a:br>
              <a:rPr lang="en-US" altLang="zh-TW" sz="2400" dirty="0"/>
            </a:br>
            <a:r>
              <a:rPr lang="en-US" altLang="zh-TW" sz="2400" dirty="0"/>
              <a:t>picture box – background color: Silver</a:t>
            </a:r>
          </a:p>
          <a:p>
            <a:endParaRPr lang="zh-TW" altLang="en-US" sz="2400" dirty="0"/>
          </a:p>
        </p:txBody>
      </p:sp>
    </p:spTree>
    <p:extLst>
      <p:ext uri="{BB962C8B-B14F-4D97-AF65-F5344CB8AC3E}">
        <p14:creationId xmlns:p14="http://schemas.microsoft.com/office/powerpoint/2010/main" val="1977072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3"/>
          <p:cNvSpPr>
            <a:spLocks noGrp="1" noChangeArrowheads="1"/>
          </p:cNvSpPr>
          <p:nvPr>
            <p:ph type="body" sz="half" idx="1"/>
          </p:nvPr>
        </p:nvSpPr>
        <p:spPr>
          <a:xfrm>
            <a:off x="1774825" y="549275"/>
            <a:ext cx="8642350" cy="647700"/>
          </a:xfrm>
        </p:spPr>
        <p:txBody>
          <a:bodyPr/>
          <a:lstStyle/>
          <a:p>
            <a:pPr eaLnBrk="1" hangingPunct="1">
              <a:buFont typeface="Wingdings" panose="05000000000000000000" pitchFamily="2" charset="2"/>
              <a:buNone/>
            </a:pPr>
            <a:r>
              <a:rPr lang="en-US" altLang="zh-TW" sz="3200"/>
              <a:t>Entering IDE</a:t>
            </a:r>
            <a:endParaRPr lang="zh-TW" altLang="en-US" sz="3200"/>
          </a:p>
        </p:txBody>
      </p:sp>
      <p:pic>
        <p:nvPicPr>
          <p:cNvPr id="13315" name="Picture 8"/>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2135188" y="1196975"/>
            <a:ext cx="7416800" cy="5329238"/>
          </a:xfrm>
          <a:noFill/>
        </p:spPr>
      </p:pic>
    </p:spTree>
    <p:extLst>
      <p:ext uri="{BB962C8B-B14F-4D97-AF65-F5344CB8AC3E}">
        <p14:creationId xmlns:p14="http://schemas.microsoft.com/office/powerpoint/2010/main" val="276628823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p:cNvPicPr>
            <a:picLocks noChangeAspect="1"/>
          </p:cNvPicPr>
          <p:nvPr/>
        </p:nvPicPr>
        <p:blipFill>
          <a:blip r:embed="rId2"/>
          <a:stretch>
            <a:fillRect/>
          </a:stretch>
        </p:blipFill>
        <p:spPr>
          <a:xfrm>
            <a:off x="604837" y="2132698"/>
            <a:ext cx="4276725" cy="3762375"/>
          </a:xfrm>
          <a:prstGeom prst="rect">
            <a:avLst/>
          </a:prstGeom>
        </p:spPr>
      </p:pic>
      <p:pic>
        <p:nvPicPr>
          <p:cNvPr id="6" name="圖片 5"/>
          <p:cNvPicPr>
            <a:picLocks noChangeAspect="1"/>
          </p:cNvPicPr>
          <p:nvPr/>
        </p:nvPicPr>
        <p:blipFill>
          <a:blip r:embed="rId3"/>
          <a:stretch>
            <a:fillRect/>
          </a:stretch>
        </p:blipFill>
        <p:spPr>
          <a:xfrm>
            <a:off x="6280708" y="2066796"/>
            <a:ext cx="4276725" cy="3762375"/>
          </a:xfrm>
          <a:prstGeom prst="rect">
            <a:avLst/>
          </a:prstGeom>
        </p:spPr>
      </p:pic>
    </p:spTree>
    <p:extLst>
      <p:ext uri="{BB962C8B-B14F-4D97-AF65-F5344CB8AC3E}">
        <p14:creationId xmlns:p14="http://schemas.microsoft.com/office/powerpoint/2010/main" val="16239135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標題 4"/>
          <p:cNvSpPr>
            <a:spLocks noGrp="1"/>
          </p:cNvSpPr>
          <p:nvPr>
            <p:ph type="title"/>
          </p:nvPr>
        </p:nvSpPr>
        <p:spPr/>
        <p:txBody>
          <a:bodyPr/>
          <a:lstStyle/>
          <a:p>
            <a:r>
              <a:rPr lang="en-US" altLang="zh-TW" sz="3200" dirty="0" err="1" smtClean="0"/>
              <a:t>Stu_Practice</a:t>
            </a:r>
            <a:r>
              <a:rPr lang="en-US" altLang="zh-TW" sz="3200" dirty="0" smtClean="0"/>
              <a:t>(</a:t>
            </a:r>
            <a:r>
              <a:rPr lang="en-US" altLang="zh-TW" sz="3200" dirty="0" err="1" smtClean="0"/>
              <a:t>WindowStyleChange</a:t>
            </a:r>
            <a:r>
              <a:rPr lang="en-US" altLang="zh-TW" sz="3200" dirty="0"/>
              <a:t>)</a:t>
            </a:r>
            <a:endParaRPr lang="zh-TW" altLang="en-US" sz="3200" dirty="0"/>
          </a:p>
        </p:txBody>
      </p:sp>
      <p:sp>
        <p:nvSpPr>
          <p:cNvPr id="48131" name="內容版面配置區 5"/>
          <p:cNvSpPr>
            <a:spLocks noGrp="1"/>
          </p:cNvSpPr>
          <p:nvPr>
            <p:ph idx="1"/>
          </p:nvPr>
        </p:nvSpPr>
        <p:spPr/>
        <p:txBody>
          <a:bodyPr/>
          <a:lstStyle/>
          <a:p>
            <a:r>
              <a:rPr lang="en-US" altLang="zh-TW" sz="2400" dirty="0"/>
              <a:t>Design a style previewer, 2 styles</a:t>
            </a:r>
          </a:p>
          <a:p>
            <a:r>
              <a:rPr lang="en-US" altLang="zh-TW" sz="2400" dirty="0"/>
              <a:t>Style1:</a:t>
            </a:r>
            <a:br>
              <a:rPr lang="en-US" altLang="zh-TW" sz="2400" dirty="0"/>
            </a:br>
            <a:r>
              <a:rPr lang="en-US" altLang="zh-TW" sz="2400" dirty="0"/>
              <a:t>title – background color: Yellow, font: </a:t>
            </a:r>
            <a:r>
              <a:rPr lang="zh-TW" altLang="en-US" sz="2400" dirty="0"/>
              <a:t>微軟正黑體</a:t>
            </a:r>
            <a:r>
              <a:rPr lang="en-US" altLang="zh-TW" sz="2400" dirty="0"/>
              <a:t>, 18, bold</a:t>
            </a:r>
            <a:br>
              <a:rPr lang="en-US" altLang="zh-TW" sz="2400" dirty="0"/>
            </a:br>
            <a:r>
              <a:rPr lang="en-US" altLang="zh-TW" sz="2400" dirty="0"/>
              <a:t>subtitle – font: </a:t>
            </a:r>
            <a:r>
              <a:rPr lang="zh-TW" altLang="en-US" sz="2400" dirty="0"/>
              <a:t>微軟正黑體</a:t>
            </a:r>
            <a:r>
              <a:rPr lang="en-US" altLang="zh-TW" sz="2400" dirty="0"/>
              <a:t>, 14, bold</a:t>
            </a:r>
            <a:r>
              <a:rPr lang="en-US" altLang="zh-TW" sz="2400"/>
              <a:t/>
            </a:r>
            <a:br>
              <a:rPr lang="en-US" altLang="zh-TW" sz="2400"/>
            </a:br>
            <a:r>
              <a:rPr lang="en-US" altLang="zh-TW" sz="2400" smtClean="0"/>
              <a:t>button </a:t>
            </a:r>
            <a:r>
              <a:rPr lang="en-US" altLang="zh-TW" sz="2400" dirty="0"/>
              <a:t>– text align: bottom right</a:t>
            </a:r>
            <a:br>
              <a:rPr lang="en-US" altLang="zh-TW" sz="2400" dirty="0"/>
            </a:br>
            <a:r>
              <a:rPr lang="en-US" altLang="zh-TW" sz="2400" dirty="0"/>
              <a:t>picture box – background color: White</a:t>
            </a:r>
          </a:p>
        </p:txBody>
      </p:sp>
    </p:spTree>
    <p:extLst>
      <p:ext uri="{BB962C8B-B14F-4D97-AF65-F5344CB8AC3E}">
        <p14:creationId xmlns:p14="http://schemas.microsoft.com/office/powerpoint/2010/main" val="295152301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標題 1"/>
          <p:cNvSpPr>
            <a:spLocks noGrp="1"/>
          </p:cNvSpPr>
          <p:nvPr>
            <p:ph type="title"/>
          </p:nvPr>
        </p:nvSpPr>
        <p:spPr/>
        <p:txBody>
          <a:bodyPr/>
          <a:lstStyle/>
          <a:p>
            <a:r>
              <a:rPr lang="en-US" altLang="zh-TW" sz="3200" dirty="0"/>
              <a:t>Practice (cont’d)</a:t>
            </a:r>
            <a:endParaRPr lang="zh-TW" altLang="en-US" sz="3200" dirty="0"/>
          </a:p>
        </p:txBody>
      </p:sp>
      <p:sp>
        <p:nvSpPr>
          <p:cNvPr id="49155" name="內容版面配置區 2"/>
          <p:cNvSpPr>
            <a:spLocks noGrp="1"/>
          </p:cNvSpPr>
          <p:nvPr>
            <p:ph idx="1"/>
          </p:nvPr>
        </p:nvSpPr>
        <p:spPr/>
        <p:txBody>
          <a:bodyPr/>
          <a:lstStyle/>
          <a:p>
            <a:r>
              <a:rPr lang="en-US" altLang="zh-TW" sz="2400" dirty="0"/>
              <a:t>Style2:</a:t>
            </a:r>
            <a:br>
              <a:rPr lang="en-US" altLang="zh-TW" sz="2400" dirty="0"/>
            </a:br>
            <a:r>
              <a:rPr lang="en-US" altLang="zh-TW" sz="2400" dirty="0"/>
              <a:t>title – background color: Transparent, font: </a:t>
            </a:r>
            <a:r>
              <a:rPr lang="zh-TW" altLang="en-US" sz="2400" dirty="0"/>
              <a:t>新細明體</a:t>
            </a:r>
            <a:r>
              <a:rPr lang="en-US" altLang="zh-TW" sz="2400" dirty="0"/>
              <a:t>, 18, underline</a:t>
            </a:r>
            <a:br>
              <a:rPr lang="en-US" altLang="zh-TW" sz="2400" dirty="0"/>
            </a:br>
            <a:r>
              <a:rPr lang="en-US" altLang="zh-TW" sz="2400" dirty="0"/>
              <a:t>subtitle – font: </a:t>
            </a:r>
            <a:r>
              <a:rPr lang="zh-TW" altLang="en-US" sz="2400" dirty="0"/>
              <a:t>新細明體</a:t>
            </a:r>
            <a:r>
              <a:rPr lang="en-US" altLang="zh-TW" sz="2400" dirty="0"/>
              <a:t>, 14, italic</a:t>
            </a:r>
            <a:br>
              <a:rPr lang="en-US" altLang="zh-TW" sz="2400" dirty="0"/>
            </a:br>
            <a:r>
              <a:rPr lang="en-US" altLang="zh-TW" sz="2400" dirty="0" smtClean="0"/>
              <a:t>button </a:t>
            </a:r>
            <a:r>
              <a:rPr lang="en-US" altLang="zh-TW" sz="2400" dirty="0"/>
              <a:t>– text align: Right</a:t>
            </a:r>
            <a:br>
              <a:rPr lang="en-US" altLang="zh-TW" sz="2400" dirty="0"/>
            </a:br>
            <a:r>
              <a:rPr lang="en-US" altLang="zh-TW" sz="2400" dirty="0"/>
              <a:t>picture box – background color: </a:t>
            </a:r>
            <a:r>
              <a:rPr lang="en-US" altLang="zh-TW" sz="2400" dirty="0" smtClean="0"/>
              <a:t>blue</a:t>
            </a:r>
            <a:endParaRPr lang="en-US" altLang="zh-TW" sz="2400" dirty="0"/>
          </a:p>
          <a:p>
            <a:endParaRPr lang="zh-TW" altLang="en-US" sz="2400" dirty="0"/>
          </a:p>
        </p:txBody>
      </p:sp>
    </p:spTree>
    <p:extLst>
      <p:ext uri="{BB962C8B-B14F-4D97-AF65-F5344CB8AC3E}">
        <p14:creationId xmlns:p14="http://schemas.microsoft.com/office/powerpoint/2010/main" val="21967033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標題 1"/>
          <p:cNvSpPr>
            <a:spLocks noGrp="1"/>
          </p:cNvSpPr>
          <p:nvPr>
            <p:ph type="title"/>
          </p:nvPr>
        </p:nvSpPr>
        <p:spPr/>
        <p:txBody>
          <a:bodyPr/>
          <a:lstStyle/>
          <a:p>
            <a:r>
              <a:rPr lang="en-US" altLang="zh-TW" sz="3200" dirty="0"/>
              <a:t>Result</a:t>
            </a:r>
            <a:endParaRPr lang="zh-TW" altLang="en-US" sz="3200" dirty="0"/>
          </a:p>
        </p:txBody>
      </p:sp>
      <p:pic>
        <p:nvPicPr>
          <p:cNvPr id="4" name="圖片 3"/>
          <p:cNvPicPr>
            <a:picLocks noChangeAspect="1"/>
          </p:cNvPicPr>
          <p:nvPr/>
        </p:nvPicPr>
        <p:blipFill>
          <a:blip r:embed="rId2"/>
          <a:stretch>
            <a:fillRect/>
          </a:stretch>
        </p:blipFill>
        <p:spPr>
          <a:xfrm>
            <a:off x="314968" y="2081470"/>
            <a:ext cx="5153025" cy="3667125"/>
          </a:xfrm>
          <a:prstGeom prst="rect">
            <a:avLst/>
          </a:prstGeom>
        </p:spPr>
      </p:pic>
      <p:pic>
        <p:nvPicPr>
          <p:cNvPr id="5" name="圖片 4"/>
          <p:cNvPicPr>
            <a:picLocks noChangeAspect="1"/>
          </p:cNvPicPr>
          <p:nvPr/>
        </p:nvPicPr>
        <p:blipFill>
          <a:blip r:embed="rId3"/>
          <a:stretch>
            <a:fillRect/>
          </a:stretch>
        </p:blipFill>
        <p:spPr>
          <a:xfrm>
            <a:off x="5999692" y="2081469"/>
            <a:ext cx="5153025" cy="3667125"/>
          </a:xfrm>
          <a:prstGeom prst="rect">
            <a:avLst/>
          </a:prstGeom>
        </p:spPr>
      </p:pic>
    </p:spTree>
    <p:extLst>
      <p:ext uri="{BB962C8B-B14F-4D97-AF65-F5344CB8AC3E}">
        <p14:creationId xmlns:p14="http://schemas.microsoft.com/office/powerpoint/2010/main" val="310235018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703388" y="476250"/>
            <a:ext cx="8640762" cy="719138"/>
          </a:xfrm>
        </p:spPr>
        <p:txBody>
          <a:bodyPr/>
          <a:lstStyle/>
          <a:p>
            <a:pPr eaLnBrk="1" hangingPunct="1"/>
            <a:r>
              <a:rPr lang="en-US" altLang="zh-TW" dirty="0" smtClean="0"/>
              <a:t>6-5 Form</a:t>
            </a:r>
            <a:endParaRPr lang="zh-TW" altLang="en-US" dirty="0" smtClean="0"/>
          </a:p>
        </p:txBody>
      </p:sp>
      <p:graphicFrame>
        <p:nvGraphicFramePr>
          <p:cNvPr id="3075" name="Object 4"/>
          <p:cNvGraphicFramePr>
            <a:graphicFrameLocks noGrp="1" noChangeAspect="1"/>
          </p:cNvGraphicFramePr>
          <p:nvPr>
            <p:ph sz="half" idx="2"/>
          </p:nvPr>
        </p:nvGraphicFramePr>
        <p:xfrm>
          <a:off x="1774826" y="1368426"/>
          <a:ext cx="8569325" cy="4868863"/>
        </p:xfrm>
        <a:graphic>
          <a:graphicData uri="http://schemas.openxmlformats.org/presentationml/2006/ole">
            <mc:AlternateContent xmlns:mc="http://schemas.openxmlformats.org/markup-compatibility/2006">
              <mc:Choice xmlns:v="urn:schemas-microsoft-com:vml" Requires="v">
                <p:oleObj spid="_x0000_s17428" name="PhotoImpact" r:id="rId3" imgW="9473016" imgH="5180952" progId="PI3.Image">
                  <p:embed/>
                </p:oleObj>
              </mc:Choice>
              <mc:Fallback>
                <p:oleObj name="PhotoImpact" r:id="rId3" imgW="9473016" imgH="518095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1368426"/>
                        <a:ext cx="8569325" cy="4868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文字方塊 1"/>
          <p:cNvSpPr txBox="1"/>
          <p:nvPr/>
        </p:nvSpPr>
        <p:spPr>
          <a:xfrm>
            <a:off x="1703388" y="1341439"/>
            <a:ext cx="2120900"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Appearance Styles</a:t>
            </a:r>
            <a:endParaRPr kumimoji="1" lang="zh-TW" altLang="en-US" dirty="0">
              <a:solidFill>
                <a:srgbClr val="000000"/>
              </a:solidFill>
            </a:endParaRPr>
          </a:p>
        </p:txBody>
      </p:sp>
      <p:sp>
        <p:nvSpPr>
          <p:cNvPr id="5" name="文字方塊 4"/>
          <p:cNvSpPr txBox="1"/>
          <p:nvPr/>
        </p:nvSpPr>
        <p:spPr>
          <a:xfrm>
            <a:off x="2855914" y="1839914"/>
            <a:ext cx="1055687" cy="369887"/>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Property</a:t>
            </a:r>
            <a:endParaRPr kumimoji="1" lang="zh-TW" altLang="en-US" dirty="0">
              <a:solidFill>
                <a:srgbClr val="000000"/>
              </a:solidFill>
            </a:endParaRPr>
          </a:p>
        </p:txBody>
      </p:sp>
      <p:sp>
        <p:nvSpPr>
          <p:cNvPr id="6" name="文字方塊 5"/>
          <p:cNvSpPr txBox="1"/>
          <p:nvPr/>
        </p:nvSpPr>
        <p:spPr>
          <a:xfrm>
            <a:off x="6816726" y="1839914"/>
            <a:ext cx="1338263" cy="369887"/>
          </a:xfrm>
          <a:prstGeom prst="rect">
            <a:avLst/>
          </a:prstGeom>
          <a:solidFill>
            <a:schemeClr val="accent6">
              <a:lumMod val="20000"/>
              <a:lumOff val="80000"/>
            </a:schemeClr>
          </a:solidFill>
        </p:spPr>
        <p:txBody>
          <a:bodyPr wrap="none">
            <a:spAutoFit/>
          </a:bodyPr>
          <a:lstStyle/>
          <a:p>
            <a:pPr fontAlgn="base">
              <a:spcBef>
                <a:spcPct val="0"/>
              </a:spcBef>
              <a:spcAft>
                <a:spcPct val="0"/>
              </a:spcAft>
              <a:defRPr/>
            </a:pPr>
            <a:r>
              <a:rPr kumimoji="1" lang="en-US" altLang="zh-TW" dirty="0">
                <a:solidFill>
                  <a:srgbClr val="000000"/>
                </a:solidFill>
              </a:rPr>
              <a:t>Description</a:t>
            </a:r>
            <a:endParaRPr kumimoji="1" lang="zh-TW" altLang="en-US" dirty="0">
              <a:solidFill>
                <a:srgbClr val="000000"/>
              </a:solidFill>
            </a:endParaRPr>
          </a:p>
        </p:txBody>
      </p:sp>
      <p:sp>
        <p:nvSpPr>
          <p:cNvPr id="3" name="文字方塊 2"/>
          <p:cNvSpPr txBox="1"/>
          <p:nvPr/>
        </p:nvSpPr>
        <p:spPr>
          <a:xfrm>
            <a:off x="2178731" y="2337027"/>
            <a:ext cx="2376487" cy="324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err="1">
                <a:solidFill>
                  <a:srgbClr val="000000"/>
                </a:solidFill>
              </a:rPr>
              <a:t>BackColor</a:t>
            </a:r>
            <a:endParaRPr kumimoji="1" lang="zh-TW" altLang="en-US" dirty="0">
              <a:solidFill>
                <a:srgbClr val="000000"/>
              </a:solidFill>
            </a:endParaRPr>
          </a:p>
        </p:txBody>
      </p:sp>
      <p:sp>
        <p:nvSpPr>
          <p:cNvPr id="4" name="文字方塊 3"/>
          <p:cNvSpPr txBox="1"/>
          <p:nvPr/>
        </p:nvSpPr>
        <p:spPr>
          <a:xfrm>
            <a:off x="4657726" y="2337027"/>
            <a:ext cx="5541963" cy="324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Set the background color of the form</a:t>
            </a:r>
            <a:endParaRPr kumimoji="1" lang="zh-TW" altLang="en-US" dirty="0">
              <a:solidFill>
                <a:srgbClr val="000000"/>
              </a:solidFill>
            </a:endParaRPr>
          </a:p>
        </p:txBody>
      </p:sp>
      <p:sp>
        <p:nvSpPr>
          <p:cNvPr id="7" name="文字方塊 6"/>
          <p:cNvSpPr txBox="1"/>
          <p:nvPr/>
        </p:nvSpPr>
        <p:spPr>
          <a:xfrm>
            <a:off x="2200501" y="2769318"/>
            <a:ext cx="2055812" cy="5400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err="1">
                <a:solidFill>
                  <a:srgbClr val="000000"/>
                </a:solidFill>
              </a:rPr>
              <a:t>BackgroundImage</a:t>
            </a:r>
            <a:endParaRPr kumimoji="1" lang="zh-TW" altLang="en-US" dirty="0">
              <a:solidFill>
                <a:srgbClr val="000000"/>
              </a:solidFill>
            </a:endParaRPr>
          </a:p>
        </p:txBody>
      </p:sp>
      <p:sp>
        <p:nvSpPr>
          <p:cNvPr id="8" name="矩形 7"/>
          <p:cNvSpPr/>
          <p:nvPr/>
        </p:nvSpPr>
        <p:spPr>
          <a:xfrm>
            <a:off x="2135188" y="3157538"/>
            <a:ext cx="1090612" cy="1524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9" name="文字方塊 8"/>
          <p:cNvSpPr txBox="1"/>
          <p:nvPr/>
        </p:nvSpPr>
        <p:spPr>
          <a:xfrm>
            <a:off x="4657725" y="2781300"/>
            <a:ext cx="4719638" cy="4320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a:solidFill>
                  <a:srgbClr val="000000"/>
                </a:solidFill>
              </a:rPr>
              <a:t>Set the background image’s path of the form</a:t>
            </a:r>
            <a:endParaRPr kumimoji="1" lang="zh-TW" altLang="en-US" dirty="0">
              <a:solidFill>
                <a:srgbClr val="000000"/>
              </a:solidFill>
            </a:endParaRPr>
          </a:p>
        </p:txBody>
      </p:sp>
      <p:sp>
        <p:nvSpPr>
          <p:cNvPr id="10" name="文字方塊 9"/>
          <p:cNvSpPr txBox="1"/>
          <p:nvPr/>
        </p:nvSpPr>
        <p:spPr>
          <a:xfrm>
            <a:off x="2151231" y="4010025"/>
            <a:ext cx="2412000" cy="72000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eaLnBrk="0" fontAlgn="base" hangingPunct="0">
              <a:spcBef>
                <a:spcPct val="0"/>
              </a:spcBef>
              <a:spcAft>
                <a:spcPct val="0"/>
              </a:spcAft>
              <a:defRPr/>
            </a:pPr>
            <a:r>
              <a:rPr kumimoji="1" lang="en-US" altLang="zh-TW" sz="1600" dirty="0" err="1">
                <a:solidFill>
                  <a:srgbClr val="000000"/>
                </a:solidFill>
              </a:rPr>
              <a:t>BackgroundImageLayout</a:t>
            </a:r>
            <a:endParaRPr kumimoji="1" lang="en-US" altLang="zh-TW" sz="1600" dirty="0">
              <a:solidFill>
                <a:srgbClr val="000000"/>
              </a:solidFill>
            </a:endParaRPr>
          </a:p>
          <a:p>
            <a:pPr eaLnBrk="0" fontAlgn="base" hangingPunct="0">
              <a:spcBef>
                <a:spcPct val="0"/>
              </a:spcBef>
              <a:spcAft>
                <a:spcPct val="0"/>
              </a:spcAft>
              <a:defRPr/>
            </a:pPr>
            <a:endParaRPr kumimoji="1" lang="en-US" altLang="zh-TW" sz="1600" dirty="0">
              <a:solidFill>
                <a:srgbClr val="000000"/>
              </a:solidFill>
            </a:endParaRPr>
          </a:p>
          <a:p>
            <a:pPr eaLnBrk="0" fontAlgn="base" hangingPunct="0">
              <a:spcBef>
                <a:spcPct val="0"/>
              </a:spcBef>
              <a:spcAft>
                <a:spcPct val="0"/>
              </a:spcAft>
              <a:defRPr/>
            </a:pPr>
            <a:endParaRPr kumimoji="1" lang="zh-TW" altLang="en-US" sz="1600" dirty="0">
              <a:solidFill>
                <a:srgbClr val="000000"/>
              </a:solidFill>
            </a:endParaRPr>
          </a:p>
        </p:txBody>
      </p:sp>
      <p:sp>
        <p:nvSpPr>
          <p:cNvPr id="11" name="文字方塊 10"/>
          <p:cNvSpPr txBox="1"/>
          <p:nvPr/>
        </p:nvSpPr>
        <p:spPr>
          <a:xfrm>
            <a:off x="4654550" y="3416980"/>
            <a:ext cx="5429692" cy="19440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a:solidFill>
                  <a:srgbClr val="000000"/>
                </a:solidFill>
              </a:rPr>
              <a:t>None: the image has left-top alignment</a:t>
            </a:r>
          </a:p>
          <a:p>
            <a:pPr eaLnBrk="0" fontAlgn="base" hangingPunct="0">
              <a:spcBef>
                <a:spcPct val="0"/>
              </a:spcBef>
              <a:spcAft>
                <a:spcPct val="0"/>
              </a:spcAft>
              <a:defRPr/>
            </a:pPr>
            <a:r>
              <a:rPr kumimoji="1" lang="en-US" altLang="zh-TW" dirty="0" smtClean="0">
                <a:solidFill>
                  <a:srgbClr val="000000"/>
                </a:solidFill>
              </a:rPr>
              <a:t>Tile</a:t>
            </a:r>
            <a:r>
              <a:rPr kumimoji="1" lang="en-US" altLang="zh-TW" dirty="0">
                <a:solidFill>
                  <a:srgbClr val="000000"/>
                </a:solidFill>
              </a:rPr>
              <a:t>: the image arranged side by side (default)</a:t>
            </a:r>
          </a:p>
          <a:p>
            <a:pPr eaLnBrk="0" fontAlgn="base" hangingPunct="0">
              <a:spcBef>
                <a:spcPct val="0"/>
              </a:spcBef>
              <a:spcAft>
                <a:spcPct val="0"/>
              </a:spcAft>
              <a:defRPr/>
            </a:pPr>
            <a:r>
              <a:rPr kumimoji="1" lang="en-US" altLang="zh-TW" dirty="0">
                <a:solidFill>
                  <a:srgbClr val="000000"/>
                </a:solidFill>
              </a:rPr>
              <a:t>Center: the image is put at center</a:t>
            </a:r>
          </a:p>
          <a:p>
            <a:pPr eaLnBrk="0" fontAlgn="base" hangingPunct="0">
              <a:spcBef>
                <a:spcPct val="0"/>
              </a:spcBef>
              <a:spcAft>
                <a:spcPct val="0"/>
              </a:spcAft>
              <a:defRPr/>
            </a:pPr>
            <a:r>
              <a:rPr kumimoji="1" lang="en-US" altLang="zh-TW" dirty="0">
                <a:solidFill>
                  <a:srgbClr val="000000"/>
                </a:solidFill>
              </a:rPr>
              <a:t>Stretch: the image is expanded and fit to the border</a:t>
            </a:r>
          </a:p>
          <a:p>
            <a:pPr eaLnBrk="0" fontAlgn="base" hangingPunct="0">
              <a:spcBef>
                <a:spcPct val="0"/>
              </a:spcBef>
              <a:spcAft>
                <a:spcPct val="0"/>
              </a:spcAft>
              <a:defRPr/>
            </a:pPr>
            <a:r>
              <a:rPr kumimoji="1" lang="en-US" altLang="zh-TW" dirty="0">
                <a:solidFill>
                  <a:srgbClr val="000000"/>
                </a:solidFill>
              </a:rPr>
              <a:t>Zoom: zoom the image</a:t>
            </a:r>
          </a:p>
          <a:p>
            <a:pPr eaLnBrk="0" fontAlgn="base" hangingPunct="0">
              <a:spcBef>
                <a:spcPct val="0"/>
              </a:spcBef>
              <a:spcAft>
                <a:spcPct val="0"/>
              </a:spcAft>
              <a:defRPr/>
            </a:pPr>
            <a:endParaRPr kumimoji="1" lang="en-US" altLang="zh-TW" sz="1400" dirty="0">
              <a:solidFill>
                <a:srgbClr val="000000"/>
              </a:solidFill>
            </a:endParaRPr>
          </a:p>
        </p:txBody>
      </p:sp>
      <p:sp>
        <p:nvSpPr>
          <p:cNvPr id="12" name="文字方塊 11"/>
          <p:cNvSpPr txBox="1"/>
          <p:nvPr/>
        </p:nvSpPr>
        <p:spPr>
          <a:xfrm>
            <a:off x="2139951" y="5594350"/>
            <a:ext cx="2371725" cy="3683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Cursor</a:t>
            </a:r>
            <a:endParaRPr kumimoji="1" lang="zh-TW" altLang="en-US" dirty="0">
              <a:solidFill>
                <a:srgbClr val="000000"/>
              </a:solidFill>
            </a:endParaRPr>
          </a:p>
        </p:txBody>
      </p:sp>
      <p:sp>
        <p:nvSpPr>
          <p:cNvPr id="13" name="文字方塊 12"/>
          <p:cNvSpPr txBox="1"/>
          <p:nvPr/>
        </p:nvSpPr>
        <p:spPr>
          <a:xfrm>
            <a:off x="4654550" y="5482318"/>
            <a:ext cx="5545138" cy="576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The shown cursor style when the mouse pointer is moved to the control item, 28 styles</a:t>
            </a:r>
            <a:endParaRPr kumimoji="1" lang="zh-TW" altLang="en-US" dirty="0">
              <a:solidFill>
                <a:srgbClr val="000000"/>
              </a:solidFill>
            </a:endParaRPr>
          </a:p>
        </p:txBody>
      </p:sp>
    </p:spTree>
    <p:extLst>
      <p:ext uri="{BB962C8B-B14F-4D97-AF65-F5344CB8AC3E}">
        <p14:creationId xmlns:p14="http://schemas.microsoft.com/office/powerpoint/2010/main" val="178707604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8" name="Object 3"/>
          <p:cNvGraphicFramePr>
            <a:graphicFrameLocks noGrp="1" noChangeAspect="1"/>
          </p:cNvGraphicFramePr>
          <p:nvPr>
            <p:ph idx="1"/>
          </p:nvPr>
        </p:nvGraphicFramePr>
        <p:xfrm>
          <a:off x="1774825" y="981075"/>
          <a:ext cx="8351838" cy="4681538"/>
        </p:xfrm>
        <a:graphic>
          <a:graphicData uri="http://schemas.openxmlformats.org/presentationml/2006/ole">
            <mc:AlternateContent xmlns:mc="http://schemas.openxmlformats.org/markup-compatibility/2006">
              <mc:Choice xmlns:v="urn:schemas-microsoft-com:vml" Requires="v">
                <p:oleObj spid="_x0000_s18452" name="PhotoImpact" r:id="rId3" imgW="9193651" imgH="4533333" progId="PI3.Image">
                  <p:embed/>
                </p:oleObj>
              </mc:Choice>
              <mc:Fallback>
                <p:oleObj name="PhotoImpact" r:id="rId3" imgW="9193651" imgH="4533333"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5" y="981075"/>
                        <a:ext cx="8351838" cy="46815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876425" y="1087893"/>
            <a:ext cx="2419350" cy="360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err="1">
                <a:solidFill>
                  <a:srgbClr val="000000"/>
                </a:solidFill>
              </a:rPr>
              <a:t>ForeColor</a:t>
            </a:r>
            <a:endParaRPr kumimoji="1" lang="zh-TW" altLang="en-US" dirty="0">
              <a:solidFill>
                <a:srgbClr val="000000"/>
              </a:solidFill>
            </a:endParaRPr>
          </a:p>
        </p:txBody>
      </p:sp>
      <p:sp>
        <p:nvSpPr>
          <p:cNvPr id="3" name="文字方塊 2"/>
          <p:cNvSpPr txBox="1"/>
          <p:nvPr/>
        </p:nvSpPr>
        <p:spPr>
          <a:xfrm>
            <a:off x="4397375" y="1087892"/>
            <a:ext cx="2928938" cy="3600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a:solidFill>
                  <a:srgbClr val="000000"/>
                </a:solidFill>
              </a:rPr>
              <a:t>The foreground color is set</a:t>
            </a:r>
            <a:endParaRPr kumimoji="1" lang="zh-TW" altLang="en-US" dirty="0">
              <a:solidFill>
                <a:srgbClr val="000000"/>
              </a:solidFill>
            </a:endParaRPr>
          </a:p>
        </p:txBody>
      </p:sp>
      <p:sp>
        <p:nvSpPr>
          <p:cNvPr id="4" name="文字方塊 3"/>
          <p:cNvSpPr txBox="1"/>
          <p:nvPr/>
        </p:nvSpPr>
        <p:spPr>
          <a:xfrm>
            <a:off x="1876425" y="1533525"/>
            <a:ext cx="2419350" cy="36988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Text</a:t>
            </a:r>
            <a:endParaRPr kumimoji="1" lang="zh-TW" altLang="en-US" dirty="0">
              <a:solidFill>
                <a:srgbClr val="000000"/>
              </a:solidFill>
            </a:endParaRPr>
          </a:p>
        </p:txBody>
      </p:sp>
      <p:sp>
        <p:nvSpPr>
          <p:cNvPr id="6" name="文字方塊 5"/>
          <p:cNvSpPr txBox="1"/>
          <p:nvPr/>
        </p:nvSpPr>
        <p:spPr>
          <a:xfrm>
            <a:off x="4397376" y="1555296"/>
            <a:ext cx="5586413" cy="324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The text of the title bar</a:t>
            </a:r>
            <a:endParaRPr kumimoji="1" lang="zh-TW" altLang="en-US" dirty="0">
              <a:solidFill>
                <a:srgbClr val="000000"/>
              </a:solidFill>
            </a:endParaRPr>
          </a:p>
        </p:txBody>
      </p:sp>
      <p:sp>
        <p:nvSpPr>
          <p:cNvPr id="7" name="文字方塊 6"/>
          <p:cNvSpPr txBox="1"/>
          <p:nvPr/>
        </p:nvSpPr>
        <p:spPr>
          <a:xfrm>
            <a:off x="1892468" y="3413125"/>
            <a:ext cx="1928813" cy="6477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err="1">
                <a:solidFill>
                  <a:srgbClr val="000000"/>
                </a:solidFill>
              </a:rPr>
              <a:t>FormBorderStyle</a:t>
            </a:r>
            <a:endParaRPr kumimoji="1" lang="en-US" altLang="zh-TW" dirty="0">
              <a:solidFill>
                <a:srgbClr val="000000"/>
              </a:solidFill>
            </a:endParaRPr>
          </a:p>
          <a:p>
            <a:pPr eaLnBrk="0" fontAlgn="base" hangingPunct="0">
              <a:spcBef>
                <a:spcPct val="0"/>
              </a:spcBef>
              <a:spcAft>
                <a:spcPct val="0"/>
              </a:spcAft>
              <a:defRPr/>
            </a:pPr>
            <a:endParaRPr kumimoji="1" lang="zh-TW" altLang="en-US" dirty="0">
              <a:solidFill>
                <a:srgbClr val="000000"/>
              </a:solidFill>
            </a:endParaRPr>
          </a:p>
        </p:txBody>
      </p:sp>
      <p:sp>
        <p:nvSpPr>
          <p:cNvPr id="8" name="文字方塊 7"/>
          <p:cNvSpPr txBox="1"/>
          <p:nvPr/>
        </p:nvSpPr>
        <p:spPr>
          <a:xfrm>
            <a:off x="4397376" y="2028825"/>
            <a:ext cx="5586413" cy="34163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None: no border and no title bar</a:t>
            </a:r>
          </a:p>
          <a:p>
            <a:pPr eaLnBrk="0" fontAlgn="base" hangingPunct="0">
              <a:spcBef>
                <a:spcPct val="0"/>
              </a:spcBef>
              <a:spcAft>
                <a:spcPct val="0"/>
              </a:spcAft>
              <a:defRPr/>
            </a:pPr>
            <a:r>
              <a:rPr kumimoji="1" lang="en-US" altLang="zh-TW" dirty="0" err="1">
                <a:solidFill>
                  <a:srgbClr val="000000"/>
                </a:solidFill>
              </a:rPr>
              <a:t>FixedSingle</a:t>
            </a:r>
            <a:r>
              <a:rPr kumimoji="1" lang="en-US" altLang="zh-TW" dirty="0">
                <a:solidFill>
                  <a:srgbClr val="000000"/>
                </a:solidFill>
              </a:rPr>
              <a:t>: single line border</a:t>
            </a:r>
          </a:p>
          <a:p>
            <a:pPr eaLnBrk="0" fontAlgn="base" hangingPunct="0">
              <a:spcBef>
                <a:spcPct val="0"/>
              </a:spcBef>
              <a:spcAft>
                <a:spcPct val="0"/>
              </a:spcAft>
              <a:defRPr/>
            </a:pPr>
            <a:r>
              <a:rPr kumimoji="1" lang="en-US" altLang="zh-TW" dirty="0">
                <a:solidFill>
                  <a:srgbClr val="000000"/>
                </a:solidFill>
              </a:rPr>
              <a:t>Fixed3D: 3-D border line</a:t>
            </a:r>
          </a:p>
          <a:p>
            <a:pPr eaLnBrk="0" fontAlgn="base" hangingPunct="0">
              <a:spcBef>
                <a:spcPct val="0"/>
              </a:spcBef>
              <a:spcAft>
                <a:spcPct val="0"/>
              </a:spcAft>
              <a:defRPr/>
            </a:pPr>
            <a:r>
              <a:rPr kumimoji="1" lang="en-US" altLang="zh-TW" dirty="0" err="1">
                <a:solidFill>
                  <a:srgbClr val="000000"/>
                </a:solidFill>
              </a:rPr>
              <a:t>FixedDialog</a:t>
            </a:r>
            <a:r>
              <a:rPr kumimoji="1" lang="en-US" altLang="zh-TW" dirty="0">
                <a:solidFill>
                  <a:srgbClr val="000000"/>
                </a:solidFill>
              </a:rPr>
              <a:t>: dialog, thick border and the title bar has only close button</a:t>
            </a:r>
          </a:p>
          <a:p>
            <a:pPr eaLnBrk="0" fontAlgn="base" hangingPunct="0">
              <a:spcBef>
                <a:spcPct val="0"/>
              </a:spcBef>
              <a:spcAft>
                <a:spcPct val="0"/>
              </a:spcAft>
              <a:defRPr/>
            </a:pPr>
            <a:r>
              <a:rPr kumimoji="1" lang="en-US" altLang="zh-TW" dirty="0">
                <a:solidFill>
                  <a:srgbClr val="000000"/>
                </a:solidFill>
              </a:rPr>
              <a:t>Sizable: normal border line and the size can be changed (default)</a:t>
            </a:r>
          </a:p>
          <a:p>
            <a:pPr eaLnBrk="0" fontAlgn="base" hangingPunct="0">
              <a:spcBef>
                <a:spcPct val="0"/>
              </a:spcBef>
              <a:spcAft>
                <a:spcPct val="0"/>
              </a:spcAft>
              <a:defRPr/>
            </a:pPr>
            <a:r>
              <a:rPr kumimoji="1" lang="en-US" altLang="zh-TW" dirty="0" err="1">
                <a:solidFill>
                  <a:srgbClr val="000000"/>
                </a:solidFill>
              </a:rPr>
              <a:t>FixedToolWindow</a:t>
            </a:r>
            <a:r>
              <a:rPr kumimoji="1" lang="en-US" altLang="zh-TW" dirty="0">
                <a:solidFill>
                  <a:srgbClr val="000000"/>
                </a:solidFill>
              </a:rPr>
              <a:t>: </a:t>
            </a:r>
            <a:r>
              <a:rPr kumimoji="1" lang="en-US" altLang="zh-TW" dirty="0" err="1">
                <a:solidFill>
                  <a:srgbClr val="000000"/>
                </a:solidFill>
              </a:rPr>
              <a:t>unresizable</a:t>
            </a:r>
            <a:r>
              <a:rPr kumimoji="1" lang="en-US" altLang="zh-TW" dirty="0">
                <a:solidFill>
                  <a:srgbClr val="000000"/>
                </a:solidFill>
              </a:rPr>
              <a:t> tool window border, with only close button</a:t>
            </a:r>
          </a:p>
          <a:p>
            <a:pPr eaLnBrk="0" fontAlgn="base" hangingPunct="0">
              <a:spcBef>
                <a:spcPct val="0"/>
              </a:spcBef>
              <a:spcAft>
                <a:spcPct val="0"/>
              </a:spcAft>
              <a:defRPr/>
            </a:pPr>
            <a:r>
              <a:rPr kumimoji="1" lang="en-US" altLang="zh-TW" dirty="0" err="1">
                <a:solidFill>
                  <a:srgbClr val="000000"/>
                </a:solidFill>
              </a:rPr>
              <a:t>SizableToolWindow</a:t>
            </a:r>
            <a:r>
              <a:rPr kumimoji="1" lang="en-US" altLang="zh-TW" dirty="0">
                <a:solidFill>
                  <a:srgbClr val="000000"/>
                </a:solidFill>
              </a:rPr>
              <a:t>: adjustable tool window border</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zh-TW" altLang="en-US" dirty="0">
              <a:solidFill>
                <a:srgbClr val="000000"/>
              </a:solidFill>
            </a:endParaRPr>
          </a:p>
        </p:txBody>
      </p:sp>
      <p:sp>
        <p:nvSpPr>
          <p:cNvPr id="9" name="矩形 8"/>
          <p:cNvSpPr/>
          <p:nvPr/>
        </p:nvSpPr>
        <p:spPr>
          <a:xfrm>
            <a:off x="5519738" y="5445126"/>
            <a:ext cx="4248150" cy="10001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Tree>
    <p:extLst>
      <p:ext uri="{BB962C8B-B14F-4D97-AF65-F5344CB8AC3E}">
        <p14:creationId xmlns:p14="http://schemas.microsoft.com/office/powerpoint/2010/main" val="38496271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圖片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85989" y="1196976"/>
            <a:ext cx="8086725"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1774825" y="765176"/>
            <a:ext cx="2033588" cy="461963"/>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2400" dirty="0">
                <a:solidFill>
                  <a:srgbClr val="000000"/>
                </a:solidFill>
              </a:rPr>
              <a:t>Layout Styles</a:t>
            </a:r>
            <a:endParaRPr kumimoji="1" lang="zh-TW" altLang="en-US" sz="2400" dirty="0">
              <a:solidFill>
                <a:srgbClr val="000000"/>
              </a:solidFill>
            </a:endParaRPr>
          </a:p>
        </p:txBody>
      </p:sp>
      <p:sp>
        <p:nvSpPr>
          <p:cNvPr id="3" name="文字方塊 2"/>
          <p:cNvSpPr txBox="1"/>
          <p:nvPr/>
        </p:nvSpPr>
        <p:spPr>
          <a:xfrm>
            <a:off x="2640014" y="1412875"/>
            <a:ext cx="1235075" cy="369888"/>
          </a:xfrm>
          <a:prstGeom prst="rect">
            <a:avLst/>
          </a:prstGeom>
          <a:solidFill>
            <a:schemeClr val="bg1">
              <a:lumMod val="95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Properties</a:t>
            </a:r>
            <a:endParaRPr kumimoji="1" lang="zh-TW" altLang="en-US" dirty="0">
              <a:solidFill>
                <a:srgbClr val="000000"/>
              </a:solidFill>
            </a:endParaRPr>
          </a:p>
        </p:txBody>
      </p:sp>
      <p:sp>
        <p:nvSpPr>
          <p:cNvPr id="4" name="文字方塊 3"/>
          <p:cNvSpPr txBox="1"/>
          <p:nvPr/>
        </p:nvSpPr>
        <p:spPr>
          <a:xfrm>
            <a:off x="6600826" y="1412875"/>
            <a:ext cx="1338263" cy="369888"/>
          </a:xfrm>
          <a:prstGeom prst="rect">
            <a:avLst/>
          </a:prstGeom>
          <a:solidFill>
            <a:schemeClr val="bg1">
              <a:lumMod val="95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Description</a:t>
            </a:r>
            <a:endParaRPr kumimoji="1" lang="zh-TW" altLang="en-US" dirty="0">
              <a:solidFill>
                <a:srgbClr val="000000"/>
              </a:solidFill>
            </a:endParaRPr>
          </a:p>
        </p:txBody>
      </p:sp>
      <p:sp>
        <p:nvSpPr>
          <p:cNvPr id="6" name="文字方塊 5"/>
          <p:cNvSpPr txBox="1"/>
          <p:nvPr/>
        </p:nvSpPr>
        <p:spPr>
          <a:xfrm>
            <a:off x="4316096" y="1946276"/>
            <a:ext cx="5832475" cy="7080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a:solidFill>
                  <a:srgbClr val="000000"/>
                </a:solidFill>
              </a:rPr>
              <a:t>True: automatically show the scroll bars when the control item is bigger than working area. False: default</a:t>
            </a:r>
          </a:p>
          <a:p>
            <a:pPr eaLnBrk="0" fontAlgn="base" hangingPunct="0">
              <a:spcBef>
                <a:spcPct val="0"/>
              </a:spcBef>
              <a:spcAft>
                <a:spcPct val="0"/>
              </a:spcAft>
              <a:defRPr/>
            </a:pPr>
            <a:endParaRPr kumimoji="1" lang="zh-TW" altLang="en-US" sz="800" dirty="0">
              <a:solidFill>
                <a:srgbClr val="000000"/>
              </a:solidFill>
            </a:endParaRPr>
          </a:p>
        </p:txBody>
      </p:sp>
      <p:sp>
        <p:nvSpPr>
          <p:cNvPr id="8" name="文字方塊 7"/>
          <p:cNvSpPr txBox="1"/>
          <p:nvPr/>
        </p:nvSpPr>
        <p:spPr>
          <a:xfrm>
            <a:off x="4316096" y="2762250"/>
            <a:ext cx="5832475" cy="73818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500" dirty="0">
                <a:solidFill>
                  <a:srgbClr val="000000"/>
                </a:solidFill>
              </a:rPr>
              <a:t>True: automatically resize according to the size of control item</a:t>
            </a:r>
          </a:p>
          <a:p>
            <a:pPr eaLnBrk="0" fontAlgn="base" hangingPunct="0">
              <a:spcBef>
                <a:spcPct val="0"/>
              </a:spcBef>
              <a:spcAft>
                <a:spcPct val="0"/>
              </a:spcAft>
              <a:defRPr/>
            </a:pPr>
            <a:r>
              <a:rPr kumimoji="1" lang="en-US" altLang="zh-TW" sz="1500" dirty="0">
                <a:solidFill>
                  <a:srgbClr val="000000"/>
                </a:solidFill>
              </a:rPr>
              <a:t>False: no auto resize</a:t>
            </a:r>
          </a:p>
          <a:p>
            <a:pPr eaLnBrk="0" fontAlgn="base" hangingPunct="0">
              <a:spcBef>
                <a:spcPct val="0"/>
              </a:spcBef>
              <a:spcAft>
                <a:spcPct val="0"/>
              </a:spcAft>
              <a:defRPr/>
            </a:pPr>
            <a:endParaRPr kumimoji="1" lang="en-US" altLang="zh-TW" sz="1200" b="1" dirty="0">
              <a:solidFill>
                <a:srgbClr val="000000"/>
              </a:solidFill>
            </a:endParaRPr>
          </a:p>
        </p:txBody>
      </p:sp>
      <p:sp>
        <p:nvSpPr>
          <p:cNvPr id="10" name="文字方塊 9"/>
          <p:cNvSpPr txBox="1"/>
          <p:nvPr/>
        </p:nvSpPr>
        <p:spPr>
          <a:xfrm>
            <a:off x="4316096" y="3706813"/>
            <a:ext cx="5832475" cy="181588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err="1">
                <a:solidFill>
                  <a:srgbClr val="000000"/>
                </a:solidFill>
              </a:rPr>
              <a:t>GrowAndShrink</a:t>
            </a:r>
            <a:r>
              <a:rPr kumimoji="1" lang="en-US" altLang="zh-TW" sz="1600" dirty="0">
                <a:solidFill>
                  <a:srgbClr val="000000"/>
                </a:solidFill>
              </a:rPr>
              <a:t>: the control item resizes to fit the content, but cannot be adjust manually</a:t>
            </a:r>
          </a:p>
          <a:p>
            <a:pPr eaLnBrk="0" fontAlgn="base" hangingPunct="0">
              <a:spcBef>
                <a:spcPct val="0"/>
              </a:spcBef>
              <a:spcAft>
                <a:spcPct val="0"/>
              </a:spcAft>
              <a:defRPr/>
            </a:pPr>
            <a:r>
              <a:rPr kumimoji="1" lang="en-US" altLang="zh-TW" sz="1600" dirty="0" err="1">
                <a:solidFill>
                  <a:srgbClr val="000000"/>
                </a:solidFill>
              </a:rPr>
              <a:t>GrowOnly</a:t>
            </a:r>
            <a:r>
              <a:rPr kumimoji="1" lang="en-US" altLang="zh-TW" sz="1600" dirty="0">
                <a:solidFill>
                  <a:srgbClr val="000000"/>
                </a:solidFill>
              </a:rPr>
              <a:t>: enlarge if needed to fit the content, but does not shrink to the size which is smaller then the Size property</a:t>
            </a:r>
          </a:p>
          <a:p>
            <a:pPr eaLnBrk="0" fontAlgn="base" hangingPunct="0">
              <a:spcBef>
                <a:spcPct val="0"/>
              </a:spcBef>
              <a:spcAft>
                <a:spcPct val="0"/>
              </a:spcAft>
              <a:defRPr/>
            </a:pPr>
            <a:endParaRPr kumimoji="1" lang="en-US" altLang="zh-TW" sz="1600" dirty="0" smtClean="0">
              <a:solidFill>
                <a:srgbClr val="000000"/>
              </a:solidFill>
            </a:endParaRPr>
          </a:p>
          <a:p>
            <a:pPr eaLnBrk="0" fontAlgn="base" hangingPunct="0">
              <a:spcBef>
                <a:spcPct val="0"/>
              </a:spcBef>
              <a:spcAft>
                <a:spcPct val="0"/>
              </a:spcAft>
              <a:defRPr/>
            </a:pPr>
            <a:endParaRPr kumimoji="1" lang="en-US" altLang="zh-TW" sz="1600" dirty="0">
              <a:solidFill>
                <a:srgbClr val="000000"/>
              </a:solidFill>
            </a:endParaRPr>
          </a:p>
          <a:p>
            <a:pPr eaLnBrk="0" fontAlgn="base" hangingPunct="0">
              <a:spcBef>
                <a:spcPct val="0"/>
              </a:spcBef>
              <a:spcAft>
                <a:spcPct val="0"/>
              </a:spcAft>
              <a:defRPr/>
            </a:pPr>
            <a:endParaRPr kumimoji="1" lang="zh-TW" altLang="en-US" sz="1600" dirty="0">
              <a:solidFill>
                <a:srgbClr val="000000"/>
              </a:solidFill>
            </a:endParaRPr>
          </a:p>
        </p:txBody>
      </p:sp>
      <p:sp>
        <p:nvSpPr>
          <p:cNvPr id="12" name="文字方塊 11"/>
          <p:cNvSpPr txBox="1"/>
          <p:nvPr/>
        </p:nvSpPr>
        <p:spPr>
          <a:xfrm>
            <a:off x="4295776" y="5592310"/>
            <a:ext cx="5832475" cy="468000"/>
          </a:xfrm>
          <a:prstGeom prst="rect">
            <a:avLst/>
          </a:prstGeom>
          <a:solidFill>
            <a:schemeClr val="lt1"/>
          </a:solidFill>
          <a:ln w="25400">
            <a:solidFill>
              <a:schemeClr val="bg1"/>
            </a:solidFill>
          </a:ln>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400" dirty="0">
                <a:solidFill>
                  <a:srgbClr val="000000"/>
                </a:solidFill>
              </a:rPr>
              <a:t>The coordinate of the control item’s left-top corner relates to the form’s left-top corner</a:t>
            </a:r>
            <a:endParaRPr kumimoji="1" lang="zh-TW" altLang="en-US" sz="1400" dirty="0">
              <a:solidFill>
                <a:srgbClr val="000000"/>
              </a:solidFill>
            </a:endParaRPr>
          </a:p>
        </p:txBody>
      </p:sp>
    </p:spTree>
    <p:extLst>
      <p:ext uri="{BB962C8B-B14F-4D97-AF65-F5344CB8AC3E}">
        <p14:creationId xmlns:p14="http://schemas.microsoft.com/office/powerpoint/2010/main" val="170573510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46" name="Object 3"/>
          <p:cNvGraphicFramePr>
            <a:graphicFrameLocks noGrp="1" noChangeAspect="1"/>
          </p:cNvGraphicFramePr>
          <p:nvPr>
            <p:ph idx="1"/>
          </p:nvPr>
        </p:nvGraphicFramePr>
        <p:xfrm>
          <a:off x="1703389" y="620714"/>
          <a:ext cx="8569325" cy="5545137"/>
        </p:xfrm>
        <a:graphic>
          <a:graphicData uri="http://schemas.openxmlformats.org/presentationml/2006/ole">
            <mc:AlternateContent xmlns:mc="http://schemas.openxmlformats.org/markup-compatibility/2006">
              <mc:Choice xmlns:v="urn:schemas-microsoft-com:vml" Requires="v">
                <p:oleObj spid="_x0000_s19476" name="PhotoImpact" r:id="rId3" imgW="9142857" imgH="4965079" progId="PI3.Image">
                  <p:embed/>
                </p:oleObj>
              </mc:Choice>
              <mc:Fallback>
                <p:oleObj name="PhotoImpact" r:id="rId3" imgW="9142857" imgH="4965079"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3389" y="620714"/>
                        <a:ext cx="8569325" cy="55451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矩形 1"/>
          <p:cNvSpPr/>
          <p:nvPr/>
        </p:nvSpPr>
        <p:spPr>
          <a:xfrm>
            <a:off x="2336801" y="836613"/>
            <a:ext cx="1152525" cy="36036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3" name="文字方塊 2"/>
          <p:cNvSpPr txBox="1"/>
          <p:nvPr/>
        </p:nvSpPr>
        <p:spPr>
          <a:xfrm>
            <a:off x="4008438" y="812800"/>
            <a:ext cx="3262312"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a:solidFill>
                  <a:srgbClr val="000000"/>
                </a:solidFill>
              </a:rPr>
              <a:t>The size of control item (pixel)</a:t>
            </a:r>
            <a:endParaRPr kumimoji="1" lang="zh-TW" altLang="en-US" dirty="0">
              <a:solidFill>
                <a:srgbClr val="000000"/>
              </a:solidFill>
            </a:endParaRPr>
          </a:p>
        </p:txBody>
      </p:sp>
      <p:sp>
        <p:nvSpPr>
          <p:cNvPr id="4" name="矩形 3"/>
          <p:cNvSpPr/>
          <p:nvPr/>
        </p:nvSpPr>
        <p:spPr>
          <a:xfrm>
            <a:off x="1919289" y="2781300"/>
            <a:ext cx="1368425" cy="503238"/>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5" name="文字方塊 4"/>
          <p:cNvSpPr txBox="1"/>
          <p:nvPr/>
        </p:nvSpPr>
        <p:spPr>
          <a:xfrm>
            <a:off x="4011613" y="1284288"/>
            <a:ext cx="6119812" cy="3048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a:solidFill>
                  <a:srgbClr val="000000"/>
                </a:solidFill>
              </a:rPr>
              <a:t>Manual: defined by Location property</a:t>
            </a:r>
          </a:p>
          <a:p>
            <a:pPr eaLnBrk="0" fontAlgn="base" hangingPunct="0">
              <a:spcBef>
                <a:spcPct val="0"/>
              </a:spcBef>
              <a:spcAft>
                <a:spcPct val="0"/>
              </a:spcAft>
              <a:defRPr/>
            </a:pPr>
            <a:r>
              <a:rPr kumimoji="1" lang="en-US" altLang="zh-TW" sz="1600" dirty="0" err="1">
                <a:solidFill>
                  <a:srgbClr val="000000"/>
                </a:solidFill>
              </a:rPr>
              <a:t>CenterScreen</a:t>
            </a:r>
            <a:r>
              <a:rPr kumimoji="1" lang="en-US" altLang="zh-TW" sz="1600" dirty="0">
                <a:solidFill>
                  <a:srgbClr val="000000"/>
                </a:solidFill>
              </a:rPr>
              <a:t>: the center of the screen</a:t>
            </a:r>
          </a:p>
          <a:p>
            <a:pPr eaLnBrk="0" fontAlgn="base" hangingPunct="0">
              <a:spcBef>
                <a:spcPct val="0"/>
              </a:spcBef>
              <a:spcAft>
                <a:spcPct val="0"/>
              </a:spcAft>
              <a:defRPr/>
            </a:pPr>
            <a:r>
              <a:rPr kumimoji="1" lang="en-US" altLang="zh-TW" sz="1600" dirty="0" err="1">
                <a:solidFill>
                  <a:srgbClr val="000000"/>
                </a:solidFill>
              </a:rPr>
              <a:t>WindowsDefaultLocation</a:t>
            </a:r>
            <a:r>
              <a:rPr kumimoji="1" lang="en-US" altLang="zh-TW" sz="1600" dirty="0">
                <a:solidFill>
                  <a:srgbClr val="000000"/>
                </a:solidFill>
              </a:rPr>
              <a:t>: positioned at the Windows default location and has the bounds determined by Windows default (default)</a:t>
            </a:r>
          </a:p>
          <a:p>
            <a:pPr eaLnBrk="0" fontAlgn="base" hangingPunct="0">
              <a:spcBef>
                <a:spcPct val="0"/>
              </a:spcBef>
              <a:spcAft>
                <a:spcPct val="0"/>
              </a:spcAft>
              <a:defRPr/>
            </a:pPr>
            <a:r>
              <a:rPr kumimoji="1" lang="en-US" altLang="zh-TW" sz="1600" dirty="0" err="1">
                <a:solidFill>
                  <a:srgbClr val="000000"/>
                </a:solidFill>
              </a:rPr>
              <a:t>WindowsDefaultBounds</a:t>
            </a:r>
            <a:r>
              <a:rPr kumimoji="1" lang="en-US" altLang="zh-TW" sz="1600" dirty="0">
                <a:solidFill>
                  <a:srgbClr val="000000"/>
                </a:solidFill>
              </a:rPr>
              <a:t>: centered within the bounds of its parent form</a:t>
            </a:r>
          </a:p>
          <a:p>
            <a:pPr eaLnBrk="0" fontAlgn="base" hangingPunct="0">
              <a:spcBef>
                <a:spcPct val="0"/>
              </a:spcBef>
              <a:spcAft>
                <a:spcPct val="0"/>
              </a:spcAft>
              <a:defRPr/>
            </a:pPr>
            <a:r>
              <a:rPr kumimoji="1" lang="en-US" altLang="zh-TW" sz="1600" dirty="0" err="1">
                <a:solidFill>
                  <a:srgbClr val="000000"/>
                </a:solidFill>
              </a:rPr>
              <a:t>CenterParent</a:t>
            </a:r>
            <a:r>
              <a:rPr kumimoji="1" lang="en-US" altLang="zh-TW" sz="1600" dirty="0">
                <a:solidFill>
                  <a:srgbClr val="000000"/>
                </a:solidFill>
              </a:rPr>
              <a:t>: positioned in the bound of parent form</a:t>
            </a:r>
          </a:p>
          <a:p>
            <a:pPr eaLnBrk="0" fontAlgn="base" hangingPunct="0">
              <a:spcBef>
                <a:spcPct val="0"/>
              </a:spcBef>
              <a:spcAft>
                <a:spcPct val="0"/>
              </a:spcAft>
              <a:defRPr/>
            </a:pPr>
            <a:endParaRPr kumimoji="1" lang="en-US" altLang="zh-TW" sz="1600" b="1" dirty="0">
              <a:solidFill>
                <a:srgbClr val="000000"/>
              </a:solidFill>
            </a:endParaRPr>
          </a:p>
          <a:p>
            <a:pPr eaLnBrk="0" fontAlgn="base" hangingPunct="0">
              <a:spcBef>
                <a:spcPct val="0"/>
              </a:spcBef>
              <a:spcAft>
                <a:spcPct val="0"/>
              </a:spcAft>
              <a:defRPr/>
            </a:pPr>
            <a:endParaRPr kumimoji="1" lang="en-US" altLang="zh-TW" sz="1600" b="1" dirty="0">
              <a:solidFill>
                <a:srgbClr val="000000"/>
              </a:solidFill>
            </a:endParaRPr>
          </a:p>
          <a:p>
            <a:pPr eaLnBrk="0" fontAlgn="base" hangingPunct="0">
              <a:spcBef>
                <a:spcPct val="0"/>
              </a:spcBef>
              <a:spcAft>
                <a:spcPct val="0"/>
              </a:spcAft>
              <a:defRPr/>
            </a:pPr>
            <a:endParaRPr kumimoji="1" lang="en-US" altLang="zh-TW" sz="1600" dirty="0">
              <a:solidFill>
                <a:srgbClr val="000000"/>
              </a:solidFill>
            </a:endParaRPr>
          </a:p>
          <a:p>
            <a:pPr eaLnBrk="0" fontAlgn="base" hangingPunct="0">
              <a:spcBef>
                <a:spcPct val="0"/>
              </a:spcBef>
              <a:spcAft>
                <a:spcPct val="0"/>
              </a:spcAft>
              <a:defRPr/>
            </a:pPr>
            <a:endParaRPr kumimoji="1" lang="zh-TW" altLang="en-US" sz="1600" dirty="0">
              <a:solidFill>
                <a:srgbClr val="000000"/>
              </a:solidFill>
            </a:endParaRPr>
          </a:p>
        </p:txBody>
      </p:sp>
      <p:sp>
        <p:nvSpPr>
          <p:cNvPr id="7" name="矩形 6"/>
          <p:cNvSpPr/>
          <p:nvPr/>
        </p:nvSpPr>
        <p:spPr>
          <a:xfrm>
            <a:off x="1908176" y="5192714"/>
            <a:ext cx="1368425" cy="5048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6" name="文字方塊 5"/>
          <p:cNvSpPr txBox="1"/>
          <p:nvPr/>
        </p:nvSpPr>
        <p:spPr>
          <a:xfrm>
            <a:off x="4008438" y="4498976"/>
            <a:ext cx="6119812" cy="147637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Normal: default size (default)</a:t>
            </a:r>
          </a:p>
          <a:p>
            <a:pPr eaLnBrk="0" fontAlgn="base" hangingPunct="0">
              <a:spcBef>
                <a:spcPct val="0"/>
              </a:spcBef>
              <a:spcAft>
                <a:spcPct val="0"/>
              </a:spcAft>
              <a:defRPr/>
            </a:pPr>
            <a:r>
              <a:rPr kumimoji="1" lang="en-US" altLang="zh-TW" dirty="0">
                <a:solidFill>
                  <a:srgbClr val="000000"/>
                </a:solidFill>
              </a:rPr>
              <a:t>Minimized: minimized window</a:t>
            </a:r>
          </a:p>
          <a:p>
            <a:pPr eaLnBrk="0" fontAlgn="base" hangingPunct="0">
              <a:spcBef>
                <a:spcPct val="0"/>
              </a:spcBef>
              <a:spcAft>
                <a:spcPct val="0"/>
              </a:spcAft>
              <a:defRPr/>
            </a:pPr>
            <a:r>
              <a:rPr kumimoji="1" lang="en-US" altLang="zh-TW" dirty="0">
                <a:solidFill>
                  <a:srgbClr val="000000"/>
                </a:solidFill>
              </a:rPr>
              <a:t>Maximized: maximized window</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zh-TW" altLang="en-US" dirty="0">
              <a:solidFill>
                <a:srgbClr val="000000"/>
              </a:solidFill>
            </a:endParaRPr>
          </a:p>
        </p:txBody>
      </p:sp>
    </p:spTree>
    <p:extLst>
      <p:ext uri="{BB962C8B-B14F-4D97-AF65-F5344CB8AC3E}">
        <p14:creationId xmlns:p14="http://schemas.microsoft.com/office/powerpoint/2010/main" val="332040712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70" name="Object 3"/>
          <p:cNvGraphicFramePr>
            <a:graphicFrameLocks noGrp="1" noChangeAspect="1"/>
          </p:cNvGraphicFramePr>
          <p:nvPr>
            <p:ph idx="1"/>
          </p:nvPr>
        </p:nvGraphicFramePr>
        <p:xfrm>
          <a:off x="1992314" y="404814"/>
          <a:ext cx="8351837" cy="6192837"/>
        </p:xfrm>
        <a:graphic>
          <a:graphicData uri="http://schemas.openxmlformats.org/presentationml/2006/ole">
            <mc:AlternateContent xmlns:mc="http://schemas.openxmlformats.org/markup-compatibility/2006">
              <mc:Choice xmlns:v="urn:schemas-microsoft-com:vml" Requires="v">
                <p:oleObj spid="_x0000_s20500" name="PhotoImpact" r:id="rId3" imgW="9638095" imgH="6679365" progId="PI3.Image">
                  <p:embed/>
                </p:oleObj>
              </mc:Choice>
              <mc:Fallback>
                <p:oleObj name="PhotoImpact" r:id="rId3" imgW="9638095" imgH="6679365"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2314" y="404814"/>
                        <a:ext cx="8351837" cy="61928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992313" y="404814"/>
            <a:ext cx="2159000" cy="3698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Window Styles</a:t>
            </a:r>
            <a:endParaRPr kumimoji="1" lang="zh-TW" altLang="en-US" dirty="0">
              <a:solidFill>
                <a:srgbClr val="000000"/>
              </a:solidFill>
            </a:endParaRPr>
          </a:p>
        </p:txBody>
      </p:sp>
      <p:sp>
        <p:nvSpPr>
          <p:cNvPr id="3" name="文字方塊 2"/>
          <p:cNvSpPr txBox="1"/>
          <p:nvPr/>
        </p:nvSpPr>
        <p:spPr>
          <a:xfrm>
            <a:off x="2916239" y="908050"/>
            <a:ext cx="1235075" cy="369888"/>
          </a:xfrm>
          <a:prstGeom prst="rect">
            <a:avLst/>
          </a:prstGeom>
          <a:solidFill>
            <a:schemeClr val="bg1">
              <a:lumMod val="95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Properties</a:t>
            </a:r>
            <a:endParaRPr kumimoji="1" lang="zh-TW" altLang="en-US" dirty="0">
              <a:solidFill>
                <a:srgbClr val="000000"/>
              </a:solidFill>
            </a:endParaRPr>
          </a:p>
        </p:txBody>
      </p:sp>
      <p:sp>
        <p:nvSpPr>
          <p:cNvPr id="4" name="文字方塊 3"/>
          <p:cNvSpPr txBox="1"/>
          <p:nvPr/>
        </p:nvSpPr>
        <p:spPr>
          <a:xfrm>
            <a:off x="6672263" y="908050"/>
            <a:ext cx="1338262" cy="369888"/>
          </a:xfrm>
          <a:prstGeom prst="rect">
            <a:avLst/>
          </a:prstGeom>
          <a:solidFill>
            <a:schemeClr val="bg1">
              <a:lumMod val="95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Description</a:t>
            </a:r>
            <a:endParaRPr kumimoji="1" lang="zh-TW" altLang="en-US" dirty="0">
              <a:solidFill>
                <a:srgbClr val="000000"/>
              </a:solidFill>
            </a:endParaRPr>
          </a:p>
        </p:txBody>
      </p:sp>
      <p:sp>
        <p:nvSpPr>
          <p:cNvPr id="7" name="矩形 6"/>
          <p:cNvSpPr/>
          <p:nvPr/>
        </p:nvSpPr>
        <p:spPr>
          <a:xfrm>
            <a:off x="2566989" y="1700213"/>
            <a:ext cx="1296987" cy="25876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8" name="文字方塊 7"/>
          <p:cNvSpPr txBox="1"/>
          <p:nvPr/>
        </p:nvSpPr>
        <p:spPr>
          <a:xfrm>
            <a:off x="4487864" y="1355725"/>
            <a:ext cx="5640387" cy="5842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a:solidFill>
                  <a:srgbClr val="000000"/>
                </a:solidFill>
              </a:rPr>
              <a:t>True: show control box (default)</a:t>
            </a:r>
          </a:p>
          <a:p>
            <a:pPr eaLnBrk="0" fontAlgn="base" hangingPunct="0">
              <a:spcBef>
                <a:spcPct val="0"/>
              </a:spcBef>
              <a:spcAft>
                <a:spcPct val="0"/>
              </a:spcAft>
              <a:defRPr/>
            </a:pPr>
            <a:r>
              <a:rPr kumimoji="1" lang="en-US" altLang="zh-TW" sz="1600" dirty="0">
                <a:solidFill>
                  <a:srgbClr val="000000"/>
                </a:solidFill>
              </a:rPr>
              <a:t>False: hidden control box</a:t>
            </a:r>
            <a:endParaRPr kumimoji="1" lang="zh-TW" altLang="en-US" sz="1600" dirty="0">
              <a:solidFill>
                <a:srgbClr val="000000"/>
              </a:solidFill>
            </a:endParaRPr>
          </a:p>
        </p:txBody>
      </p:sp>
      <p:sp>
        <p:nvSpPr>
          <p:cNvPr id="9" name="矩形 8"/>
          <p:cNvSpPr/>
          <p:nvPr/>
        </p:nvSpPr>
        <p:spPr>
          <a:xfrm>
            <a:off x="2566989" y="2349500"/>
            <a:ext cx="1296987" cy="287338"/>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10" name="文字方塊 9"/>
          <p:cNvSpPr txBox="1"/>
          <p:nvPr/>
        </p:nvSpPr>
        <p:spPr>
          <a:xfrm>
            <a:off x="4487864" y="2043113"/>
            <a:ext cx="5640387" cy="5842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a:solidFill>
                  <a:srgbClr val="000000"/>
                </a:solidFill>
              </a:rPr>
              <a:t>True: show the help button</a:t>
            </a:r>
          </a:p>
          <a:p>
            <a:pPr eaLnBrk="0" fontAlgn="base" hangingPunct="0">
              <a:spcBef>
                <a:spcPct val="0"/>
              </a:spcBef>
              <a:spcAft>
                <a:spcPct val="0"/>
              </a:spcAft>
              <a:defRPr/>
            </a:pPr>
            <a:r>
              <a:rPr kumimoji="1" lang="en-US" altLang="zh-TW" sz="1600" dirty="0">
                <a:solidFill>
                  <a:srgbClr val="000000"/>
                </a:solidFill>
              </a:rPr>
              <a:t>False: hidden the help button (default)</a:t>
            </a:r>
            <a:endParaRPr kumimoji="1" lang="zh-TW" altLang="en-US" sz="1600" dirty="0">
              <a:solidFill>
                <a:srgbClr val="000000"/>
              </a:solidFill>
            </a:endParaRPr>
          </a:p>
        </p:txBody>
      </p:sp>
      <p:sp>
        <p:nvSpPr>
          <p:cNvPr id="11" name="矩形 10"/>
          <p:cNvSpPr/>
          <p:nvPr/>
        </p:nvSpPr>
        <p:spPr>
          <a:xfrm>
            <a:off x="3014663" y="2708276"/>
            <a:ext cx="660400" cy="36036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12" name="文字方塊 11"/>
          <p:cNvSpPr txBox="1"/>
          <p:nvPr/>
        </p:nvSpPr>
        <p:spPr>
          <a:xfrm>
            <a:off x="4487863" y="2724150"/>
            <a:ext cx="4081567" cy="338554"/>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1600" dirty="0">
                <a:solidFill>
                  <a:srgbClr val="000000"/>
                </a:solidFill>
              </a:rPr>
              <a:t>Set the icon when the window is minimized</a:t>
            </a:r>
            <a:endParaRPr kumimoji="1" lang="zh-TW" altLang="en-US" sz="1600" dirty="0">
              <a:solidFill>
                <a:srgbClr val="000000"/>
              </a:solidFill>
            </a:endParaRPr>
          </a:p>
        </p:txBody>
      </p:sp>
      <p:sp>
        <p:nvSpPr>
          <p:cNvPr id="15" name="矩形 14"/>
          <p:cNvSpPr/>
          <p:nvPr/>
        </p:nvSpPr>
        <p:spPr>
          <a:xfrm>
            <a:off x="2566989" y="3460751"/>
            <a:ext cx="1296987" cy="2889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14" name="文字方塊 13"/>
          <p:cNvSpPr txBox="1"/>
          <p:nvPr/>
        </p:nvSpPr>
        <p:spPr>
          <a:xfrm>
            <a:off x="4487864" y="3159125"/>
            <a:ext cx="3897605" cy="58477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1600" dirty="0">
                <a:solidFill>
                  <a:srgbClr val="000000"/>
                </a:solidFill>
              </a:rPr>
              <a:t>True: show the maximize button (default)</a:t>
            </a:r>
          </a:p>
          <a:p>
            <a:pPr eaLnBrk="0" fontAlgn="base" hangingPunct="0">
              <a:spcBef>
                <a:spcPct val="0"/>
              </a:spcBef>
              <a:spcAft>
                <a:spcPct val="0"/>
              </a:spcAft>
              <a:defRPr/>
            </a:pPr>
            <a:r>
              <a:rPr kumimoji="1" lang="en-US" altLang="zh-TW" sz="1600" dirty="0">
                <a:solidFill>
                  <a:srgbClr val="000000"/>
                </a:solidFill>
              </a:rPr>
              <a:t>False: hidden the maximize button</a:t>
            </a:r>
            <a:endParaRPr kumimoji="1" lang="zh-TW" altLang="en-US" sz="1600" dirty="0">
              <a:solidFill>
                <a:srgbClr val="000000"/>
              </a:solidFill>
            </a:endParaRPr>
          </a:p>
        </p:txBody>
      </p:sp>
      <p:sp>
        <p:nvSpPr>
          <p:cNvPr id="17" name="矩形 16"/>
          <p:cNvSpPr/>
          <p:nvPr/>
        </p:nvSpPr>
        <p:spPr>
          <a:xfrm>
            <a:off x="2566989" y="4141789"/>
            <a:ext cx="1296987" cy="28733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16" name="文字方塊 15"/>
          <p:cNvSpPr txBox="1"/>
          <p:nvPr/>
        </p:nvSpPr>
        <p:spPr>
          <a:xfrm>
            <a:off x="4487864" y="3844925"/>
            <a:ext cx="3839897" cy="58477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1600" dirty="0">
                <a:solidFill>
                  <a:srgbClr val="000000"/>
                </a:solidFill>
              </a:rPr>
              <a:t>True: show the minimize button (default)</a:t>
            </a:r>
          </a:p>
          <a:p>
            <a:pPr eaLnBrk="0" fontAlgn="base" hangingPunct="0">
              <a:spcBef>
                <a:spcPct val="0"/>
              </a:spcBef>
              <a:spcAft>
                <a:spcPct val="0"/>
              </a:spcAft>
              <a:defRPr/>
            </a:pPr>
            <a:r>
              <a:rPr kumimoji="1" lang="en-US" altLang="zh-TW" sz="1600" dirty="0">
                <a:solidFill>
                  <a:srgbClr val="000000"/>
                </a:solidFill>
              </a:rPr>
              <a:t>False: hidden the minimize button</a:t>
            </a:r>
            <a:endParaRPr kumimoji="1" lang="zh-TW" altLang="en-US" sz="1600" dirty="0">
              <a:solidFill>
                <a:srgbClr val="000000"/>
              </a:solidFill>
            </a:endParaRPr>
          </a:p>
        </p:txBody>
      </p:sp>
      <p:sp>
        <p:nvSpPr>
          <p:cNvPr id="20" name="矩形 19"/>
          <p:cNvSpPr/>
          <p:nvPr/>
        </p:nvSpPr>
        <p:spPr>
          <a:xfrm>
            <a:off x="2566989" y="4821239"/>
            <a:ext cx="1296987" cy="2889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19" name="文字方塊 18"/>
          <p:cNvSpPr txBox="1"/>
          <p:nvPr/>
        </p:nvSpPr>
        <p:spPr>
          <a:xfrm>
            <a:off x="4487864" y="4505325"/>
            <a:ext cx="5640387" cy="5842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sz="1600" dirty="0">
                <a:solidFill>
                  <a:srgbClr val="000000"/>
                </a:solidFill>
              </a:rPr>
              <a:t>True: show the icon on the title bar (default)</a:t>
            </a:r>
          </a:p>
          <a:p>
            <a:pPr eaLnBrk="0" fontAlgn="base" hangingPunct="0">
              <a:spcBef>
                <a:spcPct val="0"/>
              </a:spcBef>
              <a:spcAft>
                <a:spcPct val="0"/>
              </a:spcAft>
              <a:defRPr/>
            </a:pPr>
            <a:r>
              <a:rPr kumimoji="1" lang="en-US" altLang="zh-TW" sz="1600" dirty="0">
                <a:solidFill>
                  <a:srgbClr val="000000"/>
                </a:solidFill>
              </a:rPr>
              <a:t>False: hidden the icon on the title bar</a:t>
            </a:r>
            <a:endParaRPr kumimoji="1" lang="zh-TW" altLang="en-US" sz="1600" dirty="0">
              <a:solidFill>
                <a:srgbClr val="000000"/>
              </a:solidFill>
            </a:endParaRPr>
          </a:p>
        </p:txBody>
      </p:sp>
      <p:sp>
        <p:nvSpPr>
          <p:cNvPr id="22" name="矩形 21"/>
          <p:cNvSpPr/>
          <p:nvPr/>
        </p:nvSpPr>
        <p:spPr>
          <a:xfrm>
            <a:off x="2566989" y="5502275"/>
            <a:ext cx="1584325" cy="287338"/>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21" name="文字方塊 20"/>
          <p:cNvSpPr txBox="1"/>
          <p:nvPr/>
        </p:nvSpPr>
        <p:spPr>
          <a:xfrm>
            <a:off x="4487863" y="5165725"/>
            <a:ext cx="5373138" cy="58477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1600" dirty="0">
                <a:solidFill>
                  <a:srgbClr val="000000"/>
                </a:solidFill>
              </a:rPr>
              <a:t>True: show the window on the Windows Taskbar (default)</a:t>
            </a:r>
          </a:p>
          <a:p>
            <a:pPr eaLnBrk="0" fontAlgn="base" hangingPunct="0">
              <a:spcBef>
                <a:spcPct val="0"/>
              </a:spcBef>
              <a:spcAft>
                <a:spcPct val="0"/>
              </a:spcAft>
              <a:defRPr/>
            </a:pPr>
            <a:r>
              <a:rPr kumimoji="1" lang="en-US" altLang="zh-TW" sz="1600" dirty="0">
                <a:solidFill>
                  <a:srgbClr val="000000"/>
                </a:solidFill>
              </a:rPr>
              <a:t>False: hidden the window on the Windows Taskbar</a:t>
            </a:r>
            <a:endParaRPr kumimoji="1" lang="zh-TW" altLang="en-US" sz="1600" dirty="0">
              <a:solidFill>
                <a:srgbClr val="000000"/>
              </a:solidFill>
            </a:endParaRPr>
          </a:p>
        </p:txBody>
      </p:sp>
      <p:sp>
        <p:nvSpPr>
          <p:cNvPr id="24" name="矩形 23"/>
          <p:cNvSpPr/>
          <p:nvPr/>
        </p:nvSpPr>
        <p:spPr>
          <a:xfrm>
            <a:off x="2566989" y="6178551"/>
            <a:ext cx="1296987" cy="2889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23" name="文字方塊 22"/>
          <p:cNvSpPr txBox="1"/>
          <p:nvPr/>
        </p:nvSpPr>
        <p:spPr>
          <a:xfrm>
            <a:off x="4487864" y="5848350"/>
            <a:ext cx="3980962" cy="584775"/>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sz="1600" dirty="0">
                <a:solidFill>
                  <a:srgbClr val="000000"/>
                </a:solidFill>
              </a:rPr>
              <a:t>True: show the form on the most top layer</a:t>
            </a:r>
          </a:p>
          <a:p>
            <a:pPr eaLnBrk="0" fontAlgn="base" hangingPunct="0">
              <a:spcBef>
                <a:spcPct val="0"/>
              </a:spcBef>
              <a:spcAft>
                <a:spcPct val="0"/>
              </a:spcAft>
              <a:defRPr/>
            </a:pPr>
            <a:r>
              <a:rPr kumimoji="1" lang="en-US" altLang="zh-TW" sz="1600" dirty="0">
                <a:solidFill>
                  <a:srgbClr val="000000"/>
                </a:solidFill>
              </a:rPr>
              <a:t>False: show the form normally (default)</a:t>
            </a:r>
            <a:endParaRPr kumimoji="1" lang="zh-TW" altLang="en-US" sz="1600" dirty="0">
              <a:solidFill>
                <a:srgbClr val="000000"/>
              </a:solidFill>
            </a:endParaRPr>
          </a:p>
        </p:txBody>
      </p:sp>
    </p:spTree>
    <p:extLst>
      <p:ext uri="{BB962C8B-B14F-4D97-AF65-F5344CB8AC3E}">
        <p14:creationId xmlns:p14="http://schemas.microsoft.com/office/powerpoint/2010/main" val="293536243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898650" y="539523"/>
            <a:ext cx="8640763" cy="719138"/>
          </a:xfrm>
        </p:spPr>
        <p:txBody>
          <a:bodyPr/>
          <a:lstStyle/>
          <a:p>
            <a:pPr eaLnBrk="1" hangingPunct="1"/>
            <a:r>
              <a:rPr lang="en-US" altLang="zh-TW" sz="3200"/>
              <a:t>Form Methods</a:t>
            </a:r>
            <a:endParaRPr lang="zh-TW" altLang="en-US" sz="3200"/>
          </a:p>
        </p:txBody>
      </p:sp>
      <p:graphicFrame>
        <p:nvGraphicFramePr>
          <p:cNvPr id="8195" name="Object 3"/>
          <p:cNvGraphicFramePr>
            <a:graphicFrameLocks noGrp="1" noChangeAspect="1"/>
          </p:cNvGraphicFramePr>
          <p:nvPr>
            <p:ph idx="1"/>
          </p:nvPr>
        </p:nvGraphicFramePr>
        <p:xfrm>
          <a:off x="1898650" y="1270001"/>
          <a:ext cx="8496300" cy="5472113"/>
        </p:xfrm>
        <a:graphic>
          <a:graphicData uri="http://schemas.openxmlformats.org/presentationml/2006/ole">
            <mc:AlternateContent xmlns:mc="http://schemas.openxmlformats.org/markup-compatibility/2006">
              <mc:Choice xmlns:v="urn:schemas-microsoft-com:vml" Requires="v">
                <p:oleObj spid="_x0000_s21524" name="PhotoImpact" r:id="rId3" imgW="9346032" imgH="4749206" progId="PI3.Image">
                  <p:embed/>
                </p:oleObj>
              </mc:Choice>
              <mc:Fallback>
                <p:oleObj name="PhotoImpact" r:id="rId3" imgW="9346032" imgH="4749206"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8650" y="1270001"/>
                        <a:ext cx="8496300" cy="5472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2424113" y="1484314"/>
            <a:ext cx="774700" cy="369887"/>
          </a:xfrm>
          <a:prstGeom prst="rect">
            <a:avLst/>
          </a:prstGeom>
          <a:solidFill>
            <a:schemeClr val="accent6">
              <a:lumMod val="20000"/>
              <a:lumOff val="80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Event</a:t>
            </a:r>
            <a:endParaRPr kumimoji="1" lang="zh-TW" altLang="en-US" dirty="0">
              <a:solidFill>
                <a:srgbClr val="000000"/>
              </a:solidFill>
            </a:endParaRPr>
          </a:p>
        </p:txBody>
      </p:sp>
      <p:sp>
        <p:nvSpPr>
          <p:cNvPr id="3" name="文字方塊 2"/>
          <p:cNvSpPr txBox="1"/>
          <p:nvPr/>
        </p:nvSpPr>
        <p:spPr>
          <a:xfrm>
            <a:off x="6311901" y="1484314"/>
            <a:ext cx="1338263" cy="369887"/>
          </a:xfrm>
          <a:prstGeom prst="rect">
            <a:avLst/>
          </a:prstGeom>
          <a:solidFill>
            <a:schemeClr val="accent6">
              <a:lumMod val="20000"/>
              <a:lumOff val="80000"/>
            </a:schemeClr>
          </a:solidFill>
        </p:spPr>
        <p:txBody>
          <a:bodyPr wrap="none">
            <a:spAutoFit/>
          </a:bodyPr>
          <a:lstStyle/>
          <a:p>
            <a:pPr eaLnBrk="0" fontAlgn="base" hangingPunct="0">
              <a:spcBef>
                <a:spcPct val="0"/>
              </a:spcBef>
              <a:spcAft>
                <a:spcPct val="0"/>
              </a:spcAft>
              <a:defRPr/>
            </a:pPr>
            <a:r>
              <a:rPr kumimoji="1" lang="en-US" altLang="zh-TW" dirty="0">
                <a:solidFill>
                  <a:srgbClr val="000000"/>
                </a:solidFill>
              </a:rPr>
              <a:t>Description</a:t>
            </a:r>
            <a:endParaRPr kumimoji="1" lang="zh-TW" altLang="en-US" dirty="0">
              <a:solidFill>
                <a:srgbClr val="000000"/>
              </a:solidFill>
            </a:endParaRPr>
          </a:p>
        </p:txBody>
      </p:sp>
      <p:sp>
        <p:nvSpPr>
          <p:cNvPr id="4" name="文字方塊 3"/>
          <p:cNvSpPr txBox="1"/>
          <p:nvPr/>
        </p:nvSpPr>
        <p:spPr>
          <a:xfrm>
            <a:off x="3626305" y="1928813"/>
            <a:ext cx="6551613" cy="64611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Triggered when the form is first time loaded</a:t>
            </a:r>
          </a:p>
          <a:p>
            <a:pPr eaLnBrk="0" fontAlgn="base" hangingPunct="0">
              <a:spcBef>
                <a:spcPct val="0"/>
              </a:spcBef>
              <a:spcAft>
                <a:spcPct val="0"/>
              </a:spcAft>
              <a:defRPr/>
            </a:pPr>
            <a:endParaRPr kumimoji="1" lang="en-US" altLang="zh-TW" dirty="0">
              <a:solidFill>
                <a:srgbClr val="000000"/>
              </a:solidFill>
            </a:endParaRPr>
          </a:p>
        </p:txBody>
      </p:sp>
      <p:sp>
        <p:nvSpPr>
          <p:cNvPr id="5" name="矩形 4"/>
          <p:cNvSpPr/>
          <p:nvPr/>
        </p:nvSpPr>
        <p:spPr>
          <a:xfrm>
            <a:off x="3648076" y="2565401"/>
            <a:ext cx="5400675" cy="14287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6" name="文字方塊 5"/>
          <p:cNvSpPr txBox="1"/>
          <p:nvPr/>
        </p:nvSpPr>
        <p:spPr>
          <a:xfrm>
            <a:off x="3626305" y="2814638"/>
            <a:ext cx="6551613" cy="147796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Triggered when the form is focused. The form also triggers this event when the form is loaded first time</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zh-TW" altLang="en-US" dirty="0">
              <a:solidFill>
                <a:srgbClr val="000000"/>
              </a:solidFill>
            </a:endParaRPr>
          </a:p>
        </p:txBody>
      </p:sp>
      <p:sp>
        <p:nvSpPr>
          <p:cNvPr id="7" name="文字方塊 6"/>
          <p:cNvSpPr txBox="1"/>
          <p:nvPr/>
        </p:nvSpPr>
        <p:spPr>
          <a:xfrm>
            <a:off x="3626305" y="4474709"/>
            <a:ext cx="6551613" cy="3683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The Canvas triggers this event when filling color or images</a:t>
            </a:r>
            <a:endParaRPr kumimoji="1" lang="zh-TW" altLang="en-US" dirty="0">
              <a:solidFill>
                <a:srgbClr val="000000"/>
              </a:solidFill>
            </a:endParaRPr>
          </a:p>
        </p:txBody>
      </p:sp>
      <p:sp>
        <p:nvSpPr>
          <p:cNvPr id="8" name="矩形 7"/>
          <p:cNvSpPr/>
          <p:nvPr/>
        </p:nvSpPr>
        <p:spPr>
          <a:xfrm>
            <a:off x="3648075" y="4821239"/>
            <a:ext cx="4002088" cy="4603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9" name="文字方塊 8"/>
          <p:cNvSpPr txBox="1"/>
          <p:nvPr/>
        </p:nvSpPr>
        <p:spPr>
          <a:xfrm>
            <a:off x="3626305" y="5094288"/>
            <a:ext cx="6551613" cy="646112"/>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Triggered when the mouse clicks on the blank area of the form</a:t>
            </a:r>
          </a:p>
          <a:p>
            <a:pPr eaLnBrk="0" fontAlgn="base" hangingPunct="0">
              <a:spcBef>
                <a:spcPct val="0"/>
              </a:spcBef>
              <a:spcAft>
                <a:spcPct val="0"/>
              </a:spcAft>
              <a:defRPr/>
            </a:pPr>
            <a:endParaRPr kumimoji="1" lang="zh-TW" altLang="en-US" dirty="0">
              <a:solidFill>
                <a:srgbClr val="000000"/>
              </a:solidFill>
            </a:endParaRPr>
          </a:p>
        </p:txBody>
      </p:sp>
      <p:sp>
        <p:nvSpPr>
          <p:cNvPr id="10" name="文字方塊 9"/>
          <p:cNvSpPr txBox="1"/>
          <p:nvPr/>
        </p:nvSpPr>
        <p:spPr>
          <a:xfrm>
            <a:off x="3626305" y="5829300"/>
            <a:ext cx="6551613" cy="3600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Triggered when the mouse clicks twice</a:t>
            </a:r>
            <a:endParaRPr kumimoji="1" lang="zh-TW" altLang="en-US" dirty="0">
              <a:solidFill>
                <a:srgbClr val="000000"/>
              </a:solidFill>
            </a:endParaRPr>
          </a:p>
        </p:txBody>
      </p:sp>
      <p:sp>
        <p:nvSpPr>
          <p:cNvPr id="11" name="文字方塊 10"/>
          <p:cNvSpPr txBox="1"/>
          <p:nvPr/>
        </p:nvSpPr>
        <p:spPr>
          <a:xfrm>
            <a:off x="3626305" y="6234114"/>
            <a:ext cx="6035675" cy="3600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0" fontAlgn="base" hangingPunct="0">
              <a:spcBef>
                <a:spcPct val="0"/>
              </a:spcBef>
              <a:spcAft>
                <a:spcPct val="0"/>
              </a:spcAft>
              <a:defRPr/>
            </a:pPr>
            <a:r>
              <a:rPr kumimoji="1" lang="en-US" altLang="zh-TW" dirty="0">
                <a:solidFill>
                  <a:srgbClr val="000000"/>
                </a:solidFill>
              </a:rPr>
              <a:t>Triggered when the form or control item has been resized</a:t>
            </a:r>
            <a:endParaRPr kumimoji="1" lang="zh-TW" altLang="en-US" dirty="0">
              <a:solidFill>
                <a:srgbClr val="000000"/>
              </a:solidFill>
            </a:endParaRPr>
          </a:p>
        </p:txBody>
      </p:sp>
    </p:spTree>
    <p:extLst>
      <p:ext uri="{BB962C8B-B14F-4D97-AF65-F5344CB8AC3E}">
        <p14:creationId xmlns:p14="http://schemas.microsoft.com/office/powerpoint/2010/main" val="13355039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zh-TW" sz="3200"/>
              <a:t>2. Windows Application – Run &amp; Close</a:t>
            </a:r>
            <a:endParaRPr lang="zh-TW" altLang="en-US" sz="3200"/>
          </a:p>
        </p:txBody>
      </p:sp>
      <p:sp>
        <p:nvSpPr>
          <p:cNvPr id="14339" name="Rectangle 3"/>
          <p:cNvSpPr>
            <a:spLocks noGrp="1" noChangeArrowheads="1"/>
          </p:cNvSpPr>
          <p:nvPr>
            <p:ph type="body" idx="1"/>
          </p:nvPr>
        </p:nvSpPr>
        <p:spPr>
          <a:xfrm>
            <a:off x="1847851" y="1484314"/>
            <a:ext cx="8569325" cy="2160587"/>
          </a:xfrm>
        </p:spPr>
        <p:txBody>
          <a:bodyPr/>
          <a:lstStyle/>
          <a:p>
            <a:pPr eaLnBrk="1" hangingPunct="1">
              <a:buFont typeface="Wingdings" panose="05000000000000000000" pitchFamily="2" charset="2"/>
              <a:buNone/>
            </a:pPr>
            <a:r>
              <a:rPr kumimoji="0" lang="en-US" altLang="zh-TW" sz="2400"/>
              <a:t>1. Run</a:t>
            </a:r>
            <a:endParaRPr lang="zh-TW" altLang="en-US" sz="2400"/>
          </a:p>
          <a:p>
            <a:pPr eaLnBrk="1" hangingPunct="1">
              <a:buFont typeface="Wingdings" panose="05000000000000000000" pitchFamily="2" charset="2"/>
              <a:buNone/>
            </a:pPr>
            <a:r>
              <a:rPr lang="zh-TW" altLang="en-US" sz="2400"/>
              <a:t>    </a:t>
            </a:r>
            <a:r>
              <a:rPr lang="zh-TW" altLang="en-US" sz="2400">
                <a:sym typeface="Wingdings" panose="05000000000000000000" pitchFamily="2" charset="2"/>
              </a:rPr>
              <a:t> </a:t>
            </a:r>
            <a:r>
              <a:rPr lang="en-US" altLang="zh-TW" sz="2400">
                <a:sym typeface="Wingdings" panose="05000000000000000000" pitchFamily="2" charset="2"/>
              </a:rPr>
              <a:t>menu Debug(D)/Start Debug(S)</a:t>
            </a:r>
            <a:endParaRPr lang="zh-TW" altLang="en-US" sz="2400"/>
          </a:p>
          <a:p>
            <a:pPr eaLnBrk="1" hangingPunct="1">
              <a:buFont typeface="Wingdings" panose="05000000000000000000" pitchFamily="2" charset="2"/>
              <a:buNone/>
            </a:pPr>
            <a:r>
              <a:rPr lang="zh-TW" altLang="en-US" sz="2400"/>
              <a:t>    </a:t>
            </a:r>
            <a:r>
              <a:rPr lang="zh-TW" altLang="en-US" sz="2400">
                <a:sym typeface="Wingdings" panose="05000000000000000000" pitchFamily="2" charset="2"/>
              </a:rPr>
              <a:t> </a:t>
            </a:r>
            <a:r>
              <a:rPr lang="en-US" altLang="zh-TW" sz="2400">
                <a:sym typeface="Wingdings" panose="05000000000000000000" pitchFamily="2" charset="2"/>
              </a:rPr>
              <a:t>shortcut key F5</a:t>
            </a:r>
            <a:br>
              <a:rPr lang="en-US" altLang="zh-TW" sz="2400">
                <a:sym typeface="Wingdings" panose="05000000000000000000" pitchFamily="2" charset="2"/>
              </a:rPr>
            </a:br>
            <a:r>
              <a:rPr lang="en-US" altLang="zh-TW" sz="2400">
                <a:sym typeface="Wingdings" panose="05000000000000000000" pitchFamily="2" charset="2"/>
              </a:rPr>
              <a:t>Open the </a:t>
            </a:r>
            <a:r>
              <a:rPr lang="en-US" altLang="zh-TW" sz="2400"/>
              <a:t>program window named Form1</a:t>
            </a:r>
            <a:endParaRPr lang="zh-TW" altLang="en-US" sz="2400"/>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4938" y="3662363"/>
            <a:ext cx="5256212" cy="295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2135188" y="4365625"/>
            <a:ext cx="1903412"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dirty="0">
                <a:solidFill>
                  <a:srgbClr val="000000"/>
                </a:solidFill>
              </a:rPr>
              <a:t>Program window</a:t>
            </a:r>
            <a:endParaRPr kumimoji="1" lang="zh-TW" altLang="en-US" dirty="0">
              <a:solidFill>
                <a:srgbClr val="000000"/>
              </a:solidFill>
            </a:endParaRPr>
          </a:p>
        </p:txBody>
      </p:sp>
    </p:spTree>
    <p:extLst>
      <p:ext uri="{BB962C8B-B14F-4D97-AF65-F5344CB8AC3E}">
        <p14:creationId xmlns:p14="http://schemas.microsoft.com/office/powerpoint/2010/main" val="307847368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7"/>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774825" y="765175"/>
            <a:ext cx="8642350" cy="5329238"/>
          </a:xfrm>
          <a:noFill/>
          <a:extLst>
            <a:ext uri="{909E8E84-426E-40DD-AFC4-6F175D3DCCD1}">
              <a14:hiddenFill xmlns:a14="http://schemas.microsoft.com/office/drawing/2010/main">
                <a:solidFill>
                  <a:srgbClr val="FFFFFF"/>
                </a:solidFill>
              </a14:hiddenFill>
            </a:ext>
          </a:extLst>
        </p:spPr>
      </p:pic>
      <p:sp>
        <p:nvSpPr>
          <p:cNvPr id="2" name="文字方塊 1"/>
          <p:cNvSpPr txBox="1"/>
          <p:nvPr/>
        </p:nvSpPr>
        <p:spPr>
          <a:xfrm>
            <a:off x="1774825" y="765175"/>
            <a:ext cx="8642350" cy="535463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Practice(</a:t>
            </a:r>
            <a:r>
              <a:rPr kumimoji="1" lang="en-US" altLang="zh-TW" b="1" dirty="0" err="1">
                <a:solidFill>
                  <a:srgbClr val="000000"/>
                </a:solidFill>
              </a:rPr>
              <a:t>MyForm</a:t>
            </a:r>
            <a:r>
              <a:rPr kumimoji="1" lang="en-US" altLang="zh-TW" b="1" dirty="0">
                <a:solidFill>
                  <a:srgbClr val="000000"/>
                </a:solidFill>
              </a:rPr>
              <a:t>):</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Use the event to adjust properties of the form. Requirements:</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When the program starts, the form occurs at (50, 50) from the left-top corner, the size of the form is 300*200 pixels. The background color is green, and the title bar shows “Activated </a:t>
            </a:r>
            <a:r>
              <a:rPr kumimoji="1" lang="zh-TW" altLang="en-US" dirty="0">
                <a:solidFill>
                  <a:srgbClr val="000000"/>
                </a:solidFill>
              </a:rPr>
              <a:t>事件</a:t>
            </a:r>
            <a:r>
              <a:rPr kumimoji="1" lang="en-US" altLang="zh-TW" dirty="0">
                <a:solidFill>
                  <a:srgbClr val="000000"/>
                </a:solidFill>
              </a:rPr>
              <a:t>”</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The title bar shows “Click</a:t>
            </a:r>
            <a:r>
              <a:rPr kumimoji="1" lang="zh-TW" altLang="en-US" dirty="0">
                <a:solidFill>
                  <a:srgbClr val="000000"/>
                </a:solidFill>
              </a:rPr>
              <a:t> 事件</a:t>
            </a:r>
            <a:r>
              <a:rPr kumimoji="1" lang="en-US" altLang="zh-TW" dirty="0">
                <a:solidFill>
                  <a:srgbClr val="000000"/>
                </a:solidFill>
              </a:rPr>
              <a:t>” when click on the working area of the form. Also the background color changes to white</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Click on the desktop or other windows to make the current form be an inactive window</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Click on the title bar of the inactive window to trigger the Activate event</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Click on the working area of the form to trigger the Click event</a:t>
            </a: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en-US" altLang="zh-TW" dirty="0">
              <a:solidFill>
                <a:srgbClr val="000000"/>
              </a:solidFill>
            </a:endParaRPr>
          </a:p>
          <a:p>
            <a:pPr marL="342900" indent="-342900" eaLnBrk="0" fontAlgn="base" hangingPunct="0">
              <a:spcBef>
                <a:spcPct val="0"/>
              </a:spcBef>
              <a:spcAft>
                <a:spcPct val="0"/>
              </a:spcAft>
              <a:buFontTx/>
              <a:buAutoNum type="arabicPeriod"/>
              <a:defRPr/>
            </a:pPr>
            <a:endParaRPr kumimoji="1" lang="zh-TW" altLang="en-US" dirty="0">
              <a:solidFill>
                <a:srgbClr val="000000"/>
              </a:solidFill>
            </a:endParaRPr>
          </a:p>
        </p:txBody>
      </p:sp>
    </p:spTree>
    <p:extLst>
      <p:ext uri="{BB962C8B-B14F-4D97-AF65-F5344CB8AC3E}">
        <p14:creationId xmlns:p14="http://schemas.microsoft.com/office/powerpoint/2010/main" val="116400547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9"/>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847851" y="765176"/>
            <a:ext cx="8208963" cy="5400675"/>
          </a:xfrm>
          <a:noFill/>
          <a:extLst>
            <a:ext uri="{909E8E84-426E-40DD-AFC4-6F175D3DCCD1}">
              <a14:hiddenFill xmlns:a14="http://schemas.microsoft.com/office/drawing/2010/main">
                <a:solidFill>
                  <a:srgbClr val="FFFFFF"/>
                </a:solidFill>
              </a14:hiddenFill>
            </a:ext>
          </a:extLst>
        </p:spPr>
      </p:pic>
      <p:sp>
        <p:nvSpPr>
          <p:cNvPr id="2" name="文字方塊 1"/>
          <p:cNvSpPr txBox="1"/>
          <p:nvPr/>
        </p:nvSpPr>
        <p:spPr>
          <a:xfrm>
            <a:off x="1847851" y="765176"/>
            <a:ext cx="2016125" cy="46196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sz="2400" b="1" dirty="0">
                <a:solidFill>
                  <a:srgbClr val="000000"/>
                </a:solidFill>
              </a:rPr>
              <a:t>Result:</a:t>
            </a:r>
            <a:endParaRPr kumimoji="1" lang="zh-TW" altLang="en-US" sz="2400" b="1" dirty="0">
              <a:solidFill>
                <a:srgbClr val="000000"/>
              </a:solidFill>
            </a:endParaRPr>
          </a:p>
        </p:txBody>
      </p:sp>
      <p:sp>
        <p:nvSpPr>
          <p:cNvPr id="4" name="文字方塊 3"/>
          <p:cNvSpPr txBox="1"/>
          <p:nvPr/>
        </p:nvSpPr>
        <p:spPr>
          <a:xfrm>
            <a:off x="2711451" y="5794376"/>
            <a:ext cx="7345363" cy="64611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dirty="0">
                <a:solidFill>
                  <a:srgbClr val="000000"/>
                </a:solidFill>
              </a:rPr>
              <a:t>Now the title of the form is “Activated </a:t>
            </a:r>
            <a:r>
              <a:rPr kumimoji="1" lang="zh-TW" altLang="en-US" dirty="0">
                <a:solidFill>
                  <a:srgbClr val="000000"/>
                </a:solidFill>
              </a:rPr>
              <a:t>事件</a:t>
            </a:r>
            <a:r>
              <a:rPr kumimoji="1" lang="en-US" altLang="zh-TW" dirty="0">
                <a:solidFill>
                  <a:srgbClr val="000000"/>
                </a:solidFill>
              </a:rPr>
              <a:t>”, and the background color of work area is “green”</a:t>
            </a:r>
            <a:endParaRPr kumimoji="1" lang="zh-TW" altLang="en-US" dirty="0">
              <a:solidFill>
                <a:srgbClr val="000000"/>
              </a:solidFill>
            </a:endParaRPr>
          </a:p>
        </p:txBody>
      </p:sp>
    </p:spTree>
    <p:extLst>
      <p:ext uri="{BB962C8B-B14F-4D97-AF65-F5344CB8AC3E}">
        <p14:creationId xmlns:p14="http://schemas.microsoft.com/office/powerpoint/2010/main" val="315626899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214" y="981075"/>
            <a:ext cx="7704137" cy="511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2424114" y="5703888"/>
            <a:ext cx="7488237" cy="6477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dirty="0">
                <a:solidFill>
                  <a:srgbClr val="000000"/>
                </a:solidFill>
              </a:rPr>
              <a:t>Click on the work area of the form, the title text is changed to “Click </a:t>
            </a:r>
            <a:r>
              <a:rPr kumimoji="1" lang="zh-TW" altLang="en-US" dirty="0">
                <a:solidFill>
                  <a:srgbClr val="000000"/>
                </a:solidFill>
              </a:rPr>
              <a:t>事件</a:t>
            </a:r>
            <a:r>
              <a:rPr kumimoji="1" lang="en-US" altLang="zh-TW" dirty="0">
                <a:solidFill>
                  <a:srgbClr val="000000"/>
                </a:solidFill>
              </a:rPr>
              <a:t>” and the background color is also changed to white</a:t>
            </a:r>
            <a:endParaRPr kumimoji="1" lang="zh-TW" altLang="en-US" dirty="0">
              <a:solidFill>
                <a:srgbClr val="000000"/>
              </a:solidFill>
            </a:endParaRPr>
          </a:p>
        </p:txBody>
      </p:sp>
    </p:spTree>
    <p:extLst>
      <p:ext uri="{BB962C8B-B14F-4D97-AF65-F5344CB8AC3E}">
        <p14:creationId xmlns:p14="http://schemas.microsoft.com/office/powerpoint/2010/main" val="7522247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1703388" y="549275"/>
            <a:ext cx="8640762" cy="719138"/>
          </a:xfrm>
        </p:spPr>
        <p:txBody>
          <a:bodyPr/>
          <a:lstStyle/>
          <a:p>
            <a:pPr eaLnBrk="1" hangingPunct="1"/>
            <a:r>
              <a:rPr lang="en-US" altLang="zh-TW" sz="3200"/>
              <a:t>Source Code</a:t>
            </a:r>
            <a:endParaRPr lang="zh-TW" altLang="en-US" sz="3200"/>
          </a:p>
        </p:txBody>
      </p:sp>
      <p:sp>
        <p:nvSpPr>
          <p:cNvPr id="12291" name="Rectangle 3"/>
          <p:cNvSpPr>
            <a:spLocks noGrp="1" noChangeArrowheads="1"/>
          </p:cNvSpPr>
          <p:nvPr>
            <p:ph type="body" idx="1"/>
          </p:nvPr>
        </p:nvSpPr>
        <p:spPr>
          <a:xfrm>
            <a:off x="1847851" y="1339851"/>
            <a:ext cx="8569325" cy="5184775"/>
          </a:xfrm>
        </p:spPr>
        <p:txBody>
          <a:bodyPr/>
          <a:lstStyle/>
          <a:p>
            <a:pPr eaLnBrk="1" hangingPunct="1">
              <a:lnSpc>
                <a:spcPct val="80000"/>
              </a:lnSpc>
              <a:spcAft>
                <a:spcPct val="15000"/>
              </a:spcAft>
              <a:buFont typeface="Wingdings" panose="05000000000000000000" pitchFamily="2" charset="2"/>
              <a:buNone/>
            </a:pPr>
            <a:r>
              <a:rPr lang="en-US" altLang="zh-TW" sz="2400"/>
              <a:t>private void </a:t>
            </a:r>
            <a:r>
              <a:rPr lang="en-US" altLang="zh-TW" sz="2400">
                <a:solidFill>
                  <a:srgbClr val="FF3300"/>
                </a:solidFill>
              </a:rPr>
              <a:t>Form1_Activated</a:t>
            </a:r>
            <a:r>
              <a:rPr lang="en-US" altLang="zh-TW" sz="2400"/>
              <a:t>(object sender, EventArgs e)</a:t>
            </a:r>
          </a:p>
          <a:p>
            <a:pPr eaLnBrk="1" hangingPunct="1">
              <a:lnSpc>
                <a:spcPct val="80000"/>
              </a:lnSpc>
              <a:spcAft>
                <a:spcPct val="15000"/>
              </a:spcAft>
              <a:buFont typeface="Wingdings" panose="05000000000000000000" pitchFamily="2" charset="2"/>
              <a:buNone/>
            </a:pPr>
            <a:r>
              <a:rPr lang="en-US" altLang="zh-TW" sz="2400"/>
              <a:t>{</a:t>
            </a:r>
          </a:p>
          <a:p>
            <a:pPr eaLnBrk="1" hangingPunct="1">
              <a:lnSpc>
                <a:spcPct val="80000"/>
              </a:lnSpc>
              <a:spcAft>
                <a:spcPct val="15000"/>
              </a:spcAft>
              <a:buFont typeface="Wingdings" panose="05000000000000000000" pitchFamily="2" charset="2"/>
              <a:buNone/>
            </a:pPr>
            <a:r>
              <a:rPr lang="en-US" altLang="zh-TW" sz="2400"/>
              <a:t>     this.Text = "Activated Event";</a:t>
            </a:r>
          </a:p>
          <a:p>
            <a:pPr eaLnBrk="1" hangingPunct="1">
              <a:lnSpc>
                <a:spcPct val="80000"/>
              </a:lnSpc>
              <a:spcAft>
                <a:spcPct val="15000"/>
              </a:spcAft>
              <a:buFont typeface="Wingdings" panose="05000000000000000000" pitchFamily="2" charset="2"/>
              <a:buNone/>
            </a:pPr>
            <a:r>
              <a:rPr lang="en-US" altLang="zh-TW" sz="2400"/>
              <a:t>     this.Location = new Point(50, 50);</a:t>
            </a:r>
          </a:p>
          <a:p>
            <a:pPr eaLnBrk="1" hangingPunct="1">
              <a:lnSpc>
                <a:spcPct val="80000"/>
              </a:lnSpc>
              <a:spcAft>
                <a:spcPct val="15000"/>
              </a:spcAft>
              <a:buFont typeface="Wingdings" panose="05000000000000000000" pitchFamily="2" charset="2"/>
              <a:buNone/>
            </a:pPr>
            <a:r>
              <a:rPr lang="en-US" altLang="zh-TW" sz="2400"/>
              <a:t>     this.Size = new Size(300, 200);</a:t>
            </a:r>
          </a:p>
          <a:p>
            <a:pPr eaLnBrk="1" hangingPunct="1">
              <a:lnSpc>
                <a:spcPct val="80000"/>
              </a:lnSpc>
              <a:spcAft>
                <a:spcPct val="15000"/>
              </a:spcAft>
              <a:buFont typeface="Wingdings" panose="05000000000000000000" pitchFamily="2" charset="2"/>
              <a:buNone/>
            </a:pPr>
            <a:r>
              <a:rPr lang="en-US" altLang="zh-TW" sz="2400"/>
              <a:t>     this.BackColor = Color.Green;</a:t>
            </a:r>
            <a:endParaRPr lang="sv-SE" altLang="zh-TW" sz="2400"/>
          </a:p>
          <a:p>
            <a:pPr eaLnBrk="1" hangingPunct="1">
              <a:lnSpc>
                <a:spcPct val="80000"/>
              </a:lnSpc>
              <a:spcAft>
                <a:spcPct val="15000"/>
              </a:spcAft>
              <a:buFont typeface="Wingdings" panose="05000000000000000000" pitchFamily="2" charset="2"/>
              <a:buNone/>
            </a:pPr>
            <a:r>
              <a:rPr lang="sv-SE" altLang="zh-TW" sz="2400"/>
              <a:t>}</a:t>
            </a:r>
          </a:p>
          <a:p>
            <a:pPr eaLnBrk="1" hangingPunct="1">
              <a:lnSpc>
                <a:spcPct val="80000"/>
              </a:lnSpc>
              <a:spcAft>
                <a:spcPct val="15000"/>
              </a:spcAft>
              <a:buFont typeface="Wingdings" panose="05000000000000000000" pitchFamily="2" charset="2"/>
              <a:buNone/>
            </a:pPr>
            <a:r>
              <a:rPr lang="en-US" altLang="zh-TW" sz="2400"/>
              <a:t>private void</a:t>
            </a:r>
            <a:r>
              <a:rPr lang="en-US" altLang="zh-TW" sz="2400">
                <a:solidFill>
                  <a:srgbClr val="FF3300"/>
                </a:solidFill>
              </a:rPr>
              <a:t> Form1_Click</a:t>
            </a:r>
            <a:r>
              <a:rPr lang="en-US" altLang="zh-TW" sz="2400"/>
              <a:t>(object sender, EventArgs e)</a:t>
            </a:r>
          </a:p>
          <a:p>
            <a:pPr eaLnBrk="1" hangingPunct="1">
              <a:lnSpc>
                <a:spcPct val="80000"/>
              </a:lnSpc>
              <a:spcAft>
                <a:spcPct val="15000"/>
              </a:spcAft>
              <a:buFont typeface="Wingdings" panose="05000000000000000000" pitchFamily="2" charset="2"/>
              <a:buNone/>
            </a:pPr>
            <a:r>
              <a:rPr lang="en-US" altLang="zh-TW" sz="2400"/>
              <a:t>{</a:t>
            </a:r>
          </a:p>
          <a:p>
            <a:pPr eaLnBrk="1" hangingPunct="1">
              <a:lnSpc>
                <a:spcPct val="80000"/>
              </a:lnSpc>
              <a:spcAft>
                <a:spcPct val="15000"/>
              </a:spcAft>
              <a:buFont typeface="Wingdings" panose="05000000000000000000" pitchFamily="2" charset="2"/>
              <a:buNone/>
            </a:pPr>
            <a:r>
              <a:rPr lang="en-US" altLang="zh-TW" sz="2400"/>
              <a:t>    this.Text = "Click Event";</a:t>
            </a:r>
          </a:p>
          <a:p>
            <a:pPr eaLnBrk="1" hangingPunct="1">
              <a:lnSpc>
                <a:spcPct val="80000"/>
              </a:lnSpc>
              <a:spcAft>
                <a:spcPct val="15000"/>
              </a:spcAft>
              <a:buFont typeface="Wingdings" panose="05000000000000000000" pitchFamily="2" charset="2"/>
              <a:buNone/>
            </a:pPr>
            <a:r>
              <a:rPr lang="en-US" altLang="zh-TW" sz="2400"/>
              <a:t>    this.BackColor = Color.White;</a:t>
            </a:r>
            <a:endParaRPr lang="sv-SE" altLang="zh-TW" sz="2400"/>
          </a:p>
          <a:p>
            <a:pPr eaLnBrk="1" hangingPunct="1">
              <a:lnSpc>
                <a:spcPct val="80000"/>
              </a:lnSpc>
              <a:spcAft>
                <a:spcPct val="15000"/>
              </a:spcAft>
              <a:buFont typeface="Wingdings" panose="05000000000000000000" pitchFamily="2" charset="2"/>
              <a:buNone/>
            </a:pPr>
            <a:r>
              <a:rPr lang="sv-SE" altLang="zh-TW" sz="2400"/>
              <a:t>}</a:t>
            </a:r>
            <a:endParaRPr lang="en-US" altLang="zh-TW" sz="2400"/>
          </a:p>
        </p:txBody>
      </p:sp>
    </p:spTree>
    <p:extLst>
      <p:ext uri="{BB962C8B-B14F-4D97-AF65-F5344CB8AC3E}">
        <p14:creationId xmlns:p14="http://schemas.microsoft.com/office/powerpoint/2010/main" val="352508625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988456" y="1712464"/>
            <a:ext cx="6096000" cy="923330"/>
          </a:xfrm>
          <a:prstGeom prst="rect">
            <a:avLst/>
          </a:prstGeom>
        </p:spPr>
        <p:txBody>
          <a:bodyPr>
            <a:spAutoFit/>
          </a:bodyPr>
          <a:lstStyle/>
          <a:p>
            <a:r>
              <a:rPr lang="zh-TW" altLang="en-US" dirty="0"/>
              <a:t>Exercise: </a:t>
            </a:r>
            <a:endParaRPr lang="en-US" altLang="zh-TW" dirty="0" smtClean="0"/>
          </a:p>
          <a:p>
            <a:r>
              <a:rPr lang="en-US" altLang="zh-TW" dirty="0"/>
              <a:t>When the form resized (trigger Resize event), its background color needs to set to be yellow</a:t>
            </a:r>
            <a:endParaRPr lang="zh-TW" altLang="en-US" dirty="0"/>
          </a:p>
        </p:txBody>
      </p:sp>
    </p:spTree>
    <p:extLst>
      <p:ext uri="{BB962C8B-B14F-4D97-AF65-F5344CB8AC3E}">
        <p14:creationId xmlns:p14="http://schemas.microsoft.com/office/powerpoint/2010/main" val="7249427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1252794" y="429461"/>
            <a:ext cx="6136745" cy="719137"/>
          </a:xfrm>
        </p:spPr>
        <p:txBody>
          <a:bodyPr/>
          <a:lstStyle/>
          <a:p>
            <a:pPr eaLnBrk="1" hangingPunct="1"/>
            <a:r>
              <a:rPr lang="en-US" altLang="zh-TW" sz="3200" dirty="0"/>
              <a:t>6-6 Label, Button, </a:t>
            </a:r>
            <a:r>
              <a:rPr lang="en-US" altLang="zh-TW" sz="3200" dirty="0" err="1"/>
              <a:t>TextBox</a:t>
            </a:r>
            <a:endParaRPr lang="zh-TW" altLang="en-US" sz="3200" dirty="0"/>
          </a:p>
        </p:txBody>
      </p:sp>
      <p:pic>
        <p:nvPicPr>
          <p:cNvPr id="11" name="圖片 10"/>
          <p:cNvPicPr>
            <a:picLocks noChangeAspect="1"/>
          </p:cNvPicPr>
          <p:nvPr/>
        </p:nvPicPr>
        <p:blipFill>
          <a:blip r:embed="rId2"/>
          <a:stretch>
            <a:fillRect/>
          </a:stretch>
        </p:blipFill>
        <p:spPr>
          <a:xfrm>
            <a:off x="1723202" y="1365357"/>
            <a:ext cx="7941060" cy="5190439"/>
          </a:xfrm>
          <a:prstGeom prst="rect">
            <a:avLst/>
          </a:prstGeom>
        </p:spPr>
      </p:pic>
    </p:spTree>
    <p:extLst>
      <p:ext uri="{BB962C8B-B14F-4D97-AF65-F5344CB8AC3E}">
        <p14:creationId xmlns:p14="http://schemas.microsoft.com/office/powerpoint/2010/main" val="720639076"/>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p:cNvPicPr>
            <a:picLocks noChangeAspect="1"/>
          </p:cNvPicPr>
          <p:nvPr/>
        </p:nvPicPr>
        <p:blipFill>
          <a:blip r:embed="rId2"/>
          <a:stretch>
            <a:fillRect/>
          </a:stretch>
        </p:blipFill>
        <p:spPr>
          <a:xfrm>
            <a:off x="1622863" y="1020652"/>
            <a:ext cx="8929308" cy="5222492"/>
          </a:xfrm>
          <a:prstGeom prst="rect">
            <a:avLst/>
          </a:prstGeom>
        </p:spPr>
      </p:pic>
    </p:spTree>
    <p:extLst>
      <p:ext uri="{BB962C8B-B14F-4D97-AF65-F5344CB8AC3E}">
        <p14:creationId xmlns:p14="http://schemas.microsoft.com/office/powerpoint/2010/main" val="371783876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4826" y="908050"/>
            <a:ext cx="8569325"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字方塊 1"/>
          <p:cNvSpPr txBox="1"/>
          <p:nvPr/>
        </p:nvSpPr>
        <p:spPr>
          <a:xfrm>
            <a:off x="1774826" y="765176"/>
            <a:ext cx="8569325" cy="64611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fontAlgn="base">
              <a:spcBef>
                <a:spcPct val="0"/>
              </a:spcBef>
              <a:spcAft>
                <a:spcPct val="0"/>
              </a:spcAft>
              <a:defRPr/>
            </a:pPr>
            <a:r>
              <a:rPr kumimoji="1" lang="en-US" altLang="zh-TW" b="1" dirty="0">
                <a:solidFill>
                  <a:srgbClr val="000000"/>
                </a:solidFill>
              </a:rPr>
              <a:t>Ex1: </a:t>
            </a:r>
            <a:r>
              <a:rPr kumimoji="1" lang="en-US" altLang="zh-TW" dirty="0">
                <a:solidFill>
                  <a:srgbClr val="000000"/>
                </a:solidFill>
              </a:rPr>
              <a:t>how to use Dock property to fill all space of the form with label1 control item. Usage:</a:t>
            </a:r>
            <a:endParaRPr kumimoji="1" lang="zh-TW" altLang="en-US" dirty="0">
              <a:solidFill>
                <a:srgbClr val="000000"/>
              </a:solidFill>
            </a:endParaRPr>
          </a:p>
        </p:txBody>
      </p:sp>
      <p:sp>
        <p:nvSpPr>
          <p:cNvPr id="4" name="文字方塊 3"/>
          <p:cNvSpPr txBox="1"/>
          <p:nvPr/>
        </p:nvSpPr>
        <p:spPr>
          <a:xfrm>
            <a:off x="1778000" y="2747964"/>
            <a:ext cx="7981950"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b="1" dirty="0">
                <a:solidFill>
                  <a:srgbClr val="000000"/>
                </a:solidFill>
              </a:rPr>
              <a:t>Ex2: </a:t>
            </a:r>
            <a:r>
              <a:rPr kumimoji="1" lang="en-US" altLang="zh-TW" dirty="0">
                <a:solidFill>
                  <a:srgbClr val="000000"/>
                </a:solidFill>
              </a:rPr>
              <a:t>how to show the text at the bottom right side of the control item. Usage:</a:t>
            </a:r>
            <a:endParaRPr kumimoji="1" lang="zh-TW" altLang="en-US" dirty="0">
              <a:solidFill>
                <a:srgbClr val="000000"/>
              </a:solidFill>
            </a:endParaRPr>
          </a:p>
        </p:txBody>
      </p:sp>
      <p:sp>
        <p:nvSpPr>
          <p:cNvPr id="5" name="文字方塊 4"/>
          <p:cNvSpPr txBox="1"/>
          <p:nvPr/>
        </p:nvSpPr>
        <p:spPr>
          <a:xfrm>
            <a:off x="1774826" y="4211639"/>
            <a:ext cx="7712075"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fontAlgn="base">
              <a:spcBef>
                <a:spcPct val="0"/>
              </a:spcBef>
              <a:spcAft>
                <a:spcPct val="0"/>
              </a:spcAft>
              <a:defRPr/>
            </a:pPr>
            <a:r>
              <a:rPr kumimoji="1" lang="en-US" altLang="zh-TW" b="1" dirty="0">
                <a:solidFill>
                  <a:srgbClr val="000000"/>
                </a:solidFill>
              </a:rPr>
              <a:t>Ex3: </a:t>
            </a:r>
            <a:r>
              <a:rPr kumimoji="1" lang="en-US" altLang="zh-TW" dirty="0">
                <a:solidFill>
                  <a:srgbClr val="000000"/>
                </a:solidFill>
              </a:rPr>
              <a:t>how to show the image at the top left side of the control item. Usage:</a:t>
            </a:r>
            <a:endParaRPr kumimoji="1" lang="zh-TW" altLang="en-US" dirty="0">
              <a:solidFill>
                <a:srgbClr val="000000"/>
              </a:solidFill>
            </a:endParaRPr>
          </a:p>
        </p:txBody>
      </p:sp>
    </p:spTree>
    <p:extLst>
      <p:ext uri="{BB962C8B-B14F-4D97-AF65-F5344CB8AC3E}">
        <p14:creationId xmlns:p14="http://schemas.microsoft.com/office/powerpoint/2010/main" val="323895982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298980" y="446088"/>
            <a:ext cx="4572565" cy="719137"/>
          </a:xfrm>
        </p:spPr>
        <p:txBody>
          <a:bodyPr/>
          <a:lstStyle/>
          <a:p>
            <a:pPr eaLnBrk="1" hangingPunct="1"/>
            <a:r>
              <a:rPr lang="en-US" altLang="zh-TW" sz="3200"/>
              <a:t>Button Control Item</a:t>
            </a:r>
            <a:endParaRPr lang="zh-TW" altLang="en-US" sz="3200"/>
          </a:p>
        </p:txBody>
      </p:sp>
      <p:pic>
        <p:nvPicPr>
          <p:cNvPr id="15" name="內容版面配置區 14"/>
          <p:cNvPicPr>
            <a:picLocks noGrp="1" noChangeAspect="1"/>
          </p:cNvPicPr>
          <p:nvPr>
            <p:ph idx="1"/>
          </p:nvPr>
        </p:nvPicPr>
        <p:blipFill>
          <a:blip r:embed="rId2"/>
          <a:stretch>
            <a:fillRect/>
          </a:stretch>
        </p:blipFill>
        <p:spPr>
          <a:xfrm>
            <a:off x="1538150" y="1444897"/>
            <a:ext cx="8378234" cy="4814013"/>
          </a:xfrm>
          <a:prstGeom prst="rect">
            <a:avLst/>
          </a:prstGeom>
        </p:spPr>
      </p:pic>
    </p:spTree>
    <p:extLst>
      <p:ext uri="{BB962C8B-B14F-4D97-AF65-F5344CB8AC3E}">
        <p14:creationId xmlns:p14="http://schemas.microsoft.com/office/powerpoint/2010/main" val="142309988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239184" y="620714"/>
            <a:ext cx="4868844" cy="719137"/>
          </a:xfrm>
        </p:spPr>
        <p:txBody>
          <a:bodyPr/>
          <a:lstStyle/>
          <a:p>
            <a:pPr eaLnBrk="1" hangingPunct="1"/>
            <a:r>
              <a:rPr lang="en-US" altLang="zh-TW" sz="3200" dirty="0" err="1"/>
              <a:t>TextBox</a:t>
            </a:r>
            <a:r>
              <a:rPr lang="en-US" altLang="zh-TW" sz="3200" dirty="0"/>
              <a:t> Control Item</a:t>
            </a:r>
            <a:endParaRPr lang="zh-TW" altLang="en-US" sz="3200" dirty="0"/>
          </a:p>
        </p:txBody>
      </p:sp>
      <p:pic>
        <p:nvPicPr>
          <p:cNvPr id="13" name="圖片 12"/>
          <p:cNvPicPr>
            <a:picLocks noChangeAspect="1"/>
          </p:cNvPicPr>
          <p:nvPr/>
        </p:nvPicPr>
        <p:blipFill>
          <a:blip r:embed="rId2"/>
          <a:stretch>
            <a:fillRect/>
          </a:stretch>
        </p:blipFill>
        <p:spPr>
          <a:xfrm>
            <a:off x="2260217" y="1502814"/>
            <a:ext cx="7389017" cy="4992579"/>
          </a:xfrm>
          <a:prstGeom prst="rect">
            <a:avLst/>
          </a:prstGeom>
        </p:spPr>
      </p:pic>
    </p:spTree>
    <p:extLst>
      <p:ext uri="{BB962C8B-B14F-4D97-AF65-F5344CB8AC3E}">
        <p14:creationId xmlns:p14="http://schemas.microsoft.com/office/powerpoint/2010/main" val="24887282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zh-TW" sz="3200"/>
              <a:t>2. Windows Application – Run &amp; Close</a:t>
            </a:r>
            <a:endParaRPr lang="en-US" altLang="zh-TW" sz="3200">
              <a:solidFill>
                <a:srgbClr val="000099"/>
              </a:solidFill>
            </a:endParaRPr>
          </a:p>
        </p:txBody>
      </p:sp>
      <p:sp>
        <p:nvSpPr>
          <p:cNvPr id="15363" name="Rectangle 3"/>
          <p:cNvSpPr>
            <a:spLocks noGrp="1" noChangeArrowheads="1"/>
          </p:cNvSpPr>
          <p:nvPr>
            <p:ph type="body" idx="1"/>
          </p:nvPr>
        </p:nvSpPr>
        <p:spPr>
          <a:xfrm>
            <a:off x="1774826" y="1557339"/>
            <a:ext cx="8569325" cy="4968875"/>
          </a:xfrm>
        </p:spPr>
        <p:txBody>
          <a:bodyPr/>
          <a:lstStyle/>
          <a:p>
            <a:pPr eaLnBrk="1" hangingPunct="1">
              <a:lnSpc>
                <a:spcPct val="125000"/>
              </a:lnSpc>
              <a:buFont typeface="Wingdings" panose="05000000000000000000" pitchFamily="2" charset="2"/>
              <a:buNone/>
            </a:pPr>
            <a:r>
              <a:rPr lang="en-US" altLang="zh-TW" sz="2400"/>
              <a:t>2. Close</a:t>
            </a:r>
            <a:endParaRPr lang="zh-TW" altLang="en-US" sz="2400"/>
          </a:p>
          <a:p>
            <a:pPr eaLnBrk="1" hangingPunct="1">
              <a:lnSpc>
                <a:spcPct val="125000"/>
              </a:lnSpc>
              <a:buFont typeface="Wingdings" panose="05000000000000000000" pitchFamily="2" charset="2"/>
              <a:buNone/>
            </a:pPr>
            <a:r>
              <a:rPr lang="zh-TW" altLang="en-US" sz="2400"/>
              <a:t>    </a:t>
            </a:r>
            <a:r>
              <a:rPr lang="zh-TW" altLang="en-US" sz="2400">
                <a:sym typeface="Wingdings" panose="05000000000000000000" pitchFamily="2" charset="2"/>
              </a:rPr>
              <a:t> </a:t>
            </a:r>
            <a:r>
              <a:rPr lang="en-US" altLang="zh-TW" sz="2400">
                <a:sym typeface="Wingdings" panose="05000000000000000000" pitchFamily="2" charset="2"/>
              </a:rPr>
              <a:t>press the close button at the right-top side of     </a:t>
            </a:r>
            <a:br>
              <a:rPr lang="en-US" altLang="zh-TW" sz="2400">
                <a:sym typeface="Wingdings" panose="05000000000000000000" pitchFamily="2" charset="2"/>
              </a:rPr>
            </a:br>
            <a:r>
              <a:rPr lang="en-US" altLang="zh-TW" sz="2400">
                <a:sym typeface="Wingdings" panose="05000000000000000000" pitchFamily="2" charset="2"/>
              </a:rPr>
              <a:t>    window</a:t>
            </a:r>
            <a:endParaRPr lang="zh-TW" altLang="en-US" sz="2400"/>
          </a:p>
          <a:p>
            <a:pPr eaLnBrk="1" hangingPunct="1">
              <a:lnSpc>
                <a:spcPct val="125000"/>
              </a:lnSpc>
              <a:buFont typeface="Wingdings" panose="05000000000000000000" pitchFamily="2" charset="2"/>
              <a:buNone/>
            </a:pPr>
            <a:r>
              <a:rPr lang="zh-TW" altLang="en-US" sz="2400"/>
              <a:t>    </a:t>
            </a:r>
            <a:r>
              <a:rPr lang="zh-TW" altLang="en-US" sz="2400">
                <a:sym typeface="Wingdings" panose="05000000000000000000" pitchFamily="2" charset="2"/>
              </a:rPr>
              <a:t> </a:t>
            </a:r>
            <a:r>
              <a:rPr lang="en-US" altLang="zh-TW" sz="2400">
                <a:sym typeface="Wingdings" panose="05000000000000000000" pitchFamily="2" charset="2"/>
              </a:rPr>
              <a:t>menu Debug(D)/Stop debug(E)</a:t>
            </a:r>
            <a:br>
              <a:rPr lang="en-US" altLang="zh-TW" sz="2400">
                <a:sym typeface="Wingdings" panose="05000000000000000000" pitchFamily="2" charset="2"/>
              </a:rPr>
            </a:br>
            <a:r>
              <a:rPr lang="en-US" altLang="zh-TW" sz="2400"/>
              <a:t>terminate running Windows application and back to the IDE</a:t>
            </a:r>
            <a:endParaRPr lang="zh-TW" altLang="en-US" sz="2400"/>
          </a:p>
        </p:txBody>
      </p:sp>
      <p:pic>
        <p:nvPicPr>
          <p:cNvPr id="1536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1988" y="2205039"/>
            <a:ext cx="64770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05644472"/>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 11"/>
          <p:cNvPicPr>
            <a:picLocks noChangeAspect="1"/>
          </p:cNvPicPr>
          <p:nvPr/>
        </p:nvPicPr>
        <p:blipFill>
          <a:blip r:embed="rId2"/>
          <a:stretch>
            <a:fillRect/>
          </a:stretch>
        </p:blipFill>
        <p:spPr>
          <a:xfrm>
            <a:off x="2280415" y="803876"/>
            <a:ext cx="7147363" cy="5674131"/>
          </a:xfrm>
          <a:prstGeom prst="rect">
            <a:avLst/>
          </a:prstGeom>
        </p:spPr>
      </p:pic>
    </p:spTree>
    <p:extLst>
      <p:ext uri="{BB962C8B-B14F-4D97-AF65-F5344CB8AC3E}">
        <p14:creationId xmlns:p14="http://schemas.microsoft.com/office/powerpoint/2010/main" val="223506474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3"/>
          <p:cNvSpPr>
            <a:spLocks noGrp="1" noChangeArrowheads="1"/>
          </p:cNvSpPr>
          <p:nvPr>
            <p:ph type="body" idx="1"/>
          </p:nvPr>
        </p:nvSpPr>
        <p:spPr>
          <a:xfrm>
            <a:off x="1847851" y="476251"/>
            <a:ext cx="8569325" cy="5832475"/>
          </a:xfrm>
        </p:spPr>
        <p:txBody>
          <a:bodyPr/>
          <a:lstStyle/>
          <a:p>
            <a:pPr eaLnBrk="1" hangingPunct="1">
              <a:lnSpc>
                <a:spcPct val="110000"/>
              </a:lnSpc>
              <a:spcAft>
                <a:spcPct val="15000"/>
              </a:spcAft>
              <a:buFont typeface="Wingdings" panose="05000000000000000000" pitchFamily="2" charset="2"/>
              <a:buNone/>
            </a:pPr>
            <a:r>
              <a:rPr lang="en-US" altLang="zh-TW" sz="2400" dirty="0"/>
              <a:t>1. Make use of</a:t>
            </a:r>
            <a:r>
              <a:rPr lang="zh-TW" altLang="en-US" sz="2400" dirty="0"/>
              <a:t> </a:t>
            </a:r>
            <a:r>
              <a:rPr lang="en-US" altLang="zh-TW" sz="2400" dirty="0"/>
              <a:t>Multiline</a:t>
            </a:r>
            <a:r>
              <a:rPr lang="zh-TW" altLang="en-US" sz="2400" dirty="0"/>
              <a:t>、</a:t>
            </a:r>
            <a:r>
              <a:rPr lang="en-US" altLang="zh-TW" sz="2400" dirty="0" err="1"/>
              <a:t>WordWrap</a:t>
            </a:r>
            <a:r>
              <a:rPr lang="en-US" altLang="zh-TW" sz="2400" dirty="0"/>
              <a:t> and </a:t>
            </a:r>
            <a:r>
              <a:rPr lang="en-US" altLang="zh-TW" sz="2400" dirty="0" err="1"/>
              <a:t>ScrollBars</a:t>
            </a:r>
            <a:r>
              <a:rPr lang="en-US" altLang="zh-TW" sz="2400" dirty="0"/>
              <a:t> properties</a:t>
            </a:r>
            <a:endParaRPr lang="zh-TW" altLang="en-US" sz="2400" dirty="0">
              <a:sym typeface="Wingdings" panose="05000000000000000000" pitchFamily="2" charset="2"/>
            </a:endParaRPr>
          </a:p>
          <a:p>
            <a:pPr eaLnBrk="1" hangingPunct="1">
              <a:lnSpc>
                <a:spcPct val="110000"/>
              </a:lnSpc>
              <a:spcAft>
                <a:spcPct val="15000"/>
              </a:spcAft>
              <a:buFont typeface="Wingdings" panose="05000000000000000000" pitchFamily="2" charset="2"/>
              <a:buNone/>
            </a:pPr>
            <a:r>
              <a:rPr lang="en-US" altLang="zh-TW" sz="2400" dirty="0">
                <a:sym typeface="Wingdings" panose="05000000000000000000" pitchFamily="2" charset="2"/>
              </a:rPr>
              <a:t>	</a:t>
            </a:r>
            <a:r>
              <a:rPr lang="zh-TW" altLang="en-US" sz="2400" dirty="0">
                <a:sym typeface="Wingdings" panose="05000000000000000000" pitchFamily="2" charset="2"/>
              </a:rPr>
              <a:t></a:t>
            </a:r>
            <a:r>
              <a:rPr lang="zh-TW" altLang="en-US" sz="2400" dirty="0"/>
              <a:t> </a:t>
            </a:r>
            <a:r>
              <a:rPr lang="en-US" altLang="zh-TW" sz="2400" dirty="0"/>
              <a:t>Multiline = False</a:t>
            </a:r>
            <a:br>
              <a:rPr lang="en-US" altLang="zh-TW" sz="2400" dirty="0"/>
            </a:br>
            <a:r>
              <a:rPr lang="en-US" altLang="zh-TW" sz="2400" dirty="0"/>
              <a:t>the characters out of the </a:t>
            </a:r>
            <a:r>
              <a:rPr lang="en-US" altLang="zh-TW" sz="2400" dirty="0" err="1"/>
              <a:t>TextBox’s</a:t>
            </a:r>
            <a:r>
              <a:rPr lang="en-US" altLang="zh-TW" sz="2400" dirty="0"/>
              <a:t> length are hidden</a:t>
            </a:r>
            <a:endParaRPr lang="zh-TW" altLang="en-US" sz="2400" dirty="0">
              <a:sym typeface="Wingdings" panose="05000000000000000000" pitchFamily="2" charset="2"/>
            </a:endParaRPr>
          </a:p>
          <a:p>
            <a:pPr eaLnBrk="1" hangingPunct="1">
              <a:lnSpc>
                <a:spcPct val="110000"/>
              </a:lnSpc>
              <a:spcAft>
                <a:spcPct val="15000"/>
              </a:spcAft>
              <a:buFont typeface="Wingdings" panose="05000000000000000000" pitchFamily="2" charset="2"/>
              <a:buNone/>
            </a:pPr>
            <a:r>
              <a:rPr lang="en-US" altLang="zh-TW" sz="2400" dirty="0">
                <a:sym typeface="Wingdings" panose="05000000000000000000" pitchFamily="2" charset="2"/>
              </a:rPr>
              <a:t>	</a:t>
            </a:r>
            <a:r>
              <a:rPr lang="zh-TW" altLang="en-US" sz="2400" dirty="0">
                <a:sym typeface="Wingdings" panose="05000000000000000000" pitchFamily="2" charset="2"/>
              </a:rPr>
              <a:t></a:t>
            </a:r>
            <a:r>
              <a:rPr lang="zh-TW" altLang="en-US" sz="2400" dirty="0"/>
              <a:t> </a:t>
            </a:r>
            <a:r>
              <a:rPr lang="en-US" altLang="zh-TW" sz="2400" dirty="0"/>
              <a:t>Multiline = True</a:t>
            </a:r>
            <a:br>
              <a:rPr lang="en-US" altLang="zh-TW" sz="2400" dirty="0"/>
            </a:br>
            <a:r>
              <a:rPr lang="en-US" altLang="zh-TW" sz="2400" dirty="0"/>
              <a:t>the </a:t>
            </a:r>
            <a:r>
              <a:rPr lang="en-US" altLang="zh-TW" sz="2400" dirty="0" err="1"/>
              <a:t>TextBox’s</a:t>
            </a:r>
            <a:r>
              <a:rPr lang="en-US" altLang="zh-TW" sz="2400" dirty="0"/>
              <a:t> height can be adjusted</a:t>
            </a:r>
            <a:endParaRPr lang="en-US" altLang="zh-TW" sz="2400" dirty="0">
              <a:sym typeface="Wingdings" panose="05000000000000000000" pitchFamily="2" charset="2"/>
            </a:endParaRPr>
          </a:p>
          <a:p>
            <a:pPr eaLnBrk="1" hangingPunct="1">
              <a:lnSpc>
                <a:spcPct val="110000"/>
              </a:lnSpc>
              <a:spcAft>
                <a:spcPct val="15000"/>
              </a:spcAft>
              <a:buFont typeface="Wingdings" panose="05000000000000000000" pitchFamily="2" charset="2"/>
              <a:buNone/>
            </a:pPr>
            <a:r>
              <a:rPr lang="en-US" altLang="zh-TW" sz="2400" dirty="0">
                <a:sym typeface="Wingdings" panose="05000000000000000000" pitchFamily="2" charset="2"/>
              </a:rPr>
              <a:t>	</a:t>
            </a:r>
            <a:r>
              <a:rPr lang="zh-TW" altLang="en-US" sz="2400" dirty="0">
                <a:sym typeface="Wingdings" panose="05000000000000000000" pitchFamily="2" charset="2"/>
              </a:rPr>
              <a:t></a:t>
            </a:r>
            <a:r>
              <a:rPr lang="zh-TW" altLang="en-US" sz="2400" dirty="0"/>
              <a:t> </a:t>
            </a:r>
            <a:r>
              <a:rPr lang="en-US" altLang="zh-TW" sz="2400" dirty="0"/>
              <a:t>Multiline = True and</a:t>
            </a:r>
            <a:r>
              <a:rPr lang="zh-TW" altLang="en-US" sz="2400" dirty="0"/>
              <a:t> </a:t>
            </a:r>
            <a:r>
              <a:rPr lang="en-US" altLang="zh-TW" sz="2400" dirty="0" err="1"/>
              <a:t>WordWrap</a:t>
            </a:r>
            <a:r>
              <a:rPr lang="en-US" altLang="zh-TW" sz="2400" dirty="0"/>
              <a:t> = True</a:t>
            </a:r>
            <a:br>
              <a:rPr lang="en-US" altLang="zh-TW" sz="2400" dirty="0"/>
            </a:br>
            <a:r>
              <a:rPr lang="en-US" altLang="zh-TW" sz="2400" dirty="0"/>
              <a:t>the characters out of the </a:t>
            </a:r>
            <a:r>
              <a:rPr lang="en-US" altLang="zh-TW" sz="2400" dirty="0" err="1"/>
              <a:t>TextBox’s</a:t>
            </a:r>
            <a:r>
              <a:rPr lang="en-US" altLang="zh-TW" sz="2400" dirty="0"/>
              <a:t> will be moved to new line</a:t>
            </a:r>
            <a:endParaRPr lang="zh-TW" altLang="en-US" sz="2400" dirty="0">
              <a:sym typeface="Wingdings" panose="05000000000000000000" pitchFamily="2" charset="2"/>
            </a:endParaRPr>
          </a:p>
          <a:p>
            <a:pPr eaLnBrk="1" hangingPunct="1">
              <a:lnSpc>
                <a:spcPct val="110000"/>
              </a:lnSpc>
              <a:spcAft>
                <a:spcPct val="15000"/>
              </a:spcAft>
              <a:buFont typeface="Wingdings" panose="05000000000000000000" pitchFamily="2" charset="2"/>
              <a:buNone/>
            </a:pPr>
            <a:r>
              <a:rPr lang="en-US" altLang="zh-TW" sz="2400" dirty="0">
                <a:sym typeface="Wingdings" panose="05000000000000000000" pitchFamily="2" charset="2"/>
              </a:rPr>
              <a:t>	</a:t>
            </a:r>
            <a:r>
              <a:rPr lang="zh-TW" altLang="en-US" sz="2400" dirty="0">
                <a:sym typeface="Wingdings" panose="05000000000000000000" pitchFamily="2" charset="2"/>
              </a:rPr>
              <a:t></a:t>
            </a:r>
            <a:r>
              <a:rPr lang="zh-TW" altLang="en-US" sz="2400" dirty="0"/>
              <a:t> </a:t>
            </a:r>
            <a:r>
              <a:rPr lang="en-US" altLang="zh-TW" sz="2400" dirty="0"/>
              <a:t>Multiline</a:t>
            </a:r>
            <a:r>
              <a:rPr lang="zh-TW" altLang="en-US" sz="2400" dirty="0"/>
              <a:t>＝</a:t>
            </a:r>
            <a:r>
              <a:rPr lang="en-US" altLang="zh-TW" sz="2400" dirty="0"/>
              <a:t>True and </a:t>
            </a:r>
            <a:r>
              <a:rPr lang="en-US" altLang="zh-TW" sz="2400" dirty="0" err="1"/>
              <a:t>WordWrap</a:t>
            </a:r>
            <a:r>
              <a:rPr lang="en-US" altLang="zh-TW" sz="2400" dirty="0"/>
              <a:t> = False</a:t>
            </a:r>
            <a:br>
              <a:rPr lang="en-US" altLang="zh-TW" sz="2400" dirty="0"/>
            </a:br>
            <a:r>
              <a:rPr lang="en-US" altLang="zh-TW" sz="2400" dirty="0" err="1"/>
              <a:t>ScrollBars</a:t>
            </a:r>
            <a:r>
              <a:rPr lang="en-US" altLang="zh-TW" sz="2400" dirty="0"/>
              <a:t> is also been set so that the horizontal and vertical bars can be used</a:t>
            </a:r>
            <a:endParaRPr lang="zh-TW" altLang="en-US" sz="2400" dirty="0"/>
          </a:p>
          <a:p>
            <a:pPr eaLnBrk="1" hangingPunct="1">
              <a:lnSpc>
                <a:spcPct val="90000"/>
              </a:lnSpc>
              <a:buFont typeface="Wingdings" panose="05000000000000000000" pitchFamily="2" charset="2"/>
              <a:buNone/>
            </a:pPr>
            <a:r>
              <a:rPr lang="en-US" altLang="zh-TW" sz="2400" dirty="0"/>
              <a:t>2. Make</a:t>
            </a:r>
            <a:r>
              <a:rPr lang="zh-TW" altLang="en-US" sz="2400" dirty="0"/>
              <a:t> </a:t>
            </a:r>
            <a:r>
              <a:rPr lang="en-US" altLang="zh-TW" sz="2400" dirty="0"/>
              <a:t>textBox1 show text in upper case, usage:</a:t>
            </a:r>
            <a:br>
              <a:rPr lang="en-US" altLang="zh-TW" sz="2400" dirty="0"/>
            </a:br>
            <a:r>
              <a:rPr lang="en-US" altLang="zh-TW" sz="2400" dirty="0"/>
              <a:t>textBox1.CharacterCasing = </a:t>
            </a:r>
            <a:r>
              <a:rPr lang="en-US" altLang="zh-TW" sz="2400" dirty="0" err="1"/>
              <a:t>CharacterCasing.Upper</a:t>
            </a:r>
            <a:r>
              <a:rPr lang="en-US" altLang="zh-TW" sz="2400" dirty="0"/>
              <a:t>;</a:t>
            </a:r>
          </a:p>
        </p:txBody>
      </p:sp>
    </p:spTree>
    <p:extLst>
      <p:ext uri="{BB962C8B-B14F-4D97-AF65-F5344CB8AC3E}">
        <p14:creationId xmlns:p14="http://schemas.microsoft.com/office/powerpoint/2010/main" val="401095221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4825" y="911225"/>
            <a:ext cx="8496300" cy="258603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a:solidFill>
                  <a:srgbClr val="000000"/>
                </a:solidFill>
              </a:rPr>
              <a:t>Ex1(Lines): </a:t>
            </a:r>
            <a:endParaRPr kumimoji="1" lang="en-US" altLang="zh-TW" b="1"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Assign strAry1 string array to </a:t>
            </a:r>
            <a:r>
              <a:rPr kumimoji="1" lang="en-US" altLang="zh-TW" dirty="0" err="1">
                <a:solidFill>
                  <a:srgbClr val="000000"/>
                </a:solidFill>
              </a:rPr>
              <a:t>textBox</a:t>
            </a:r>
            <a:r>
              <a:rPr kumimoji="1" lang="en-US" altLang="zh-TW" dirty="0">
                <a:solidFill>
                  <a:srgbClr val="000000"/>
                </a:solidFill>
              </a:rPr>
              <a:t> control item in multi lines. Remember to set the Multiline property of textBox1 to True.</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endParaRPr kumimoji="1" lang="zh-TW" altLang="en-US" dirty="0">
              <a:solidFill>
                <a:srgbClr val="000000"/>
              </a:solidFill>
            </a:endParaRPr>
          </a:p>
        </p:txBody>
      </p:sp>
      <p:pic>
        <p:nvPicPr>
          <p:cNvPr id="3" name="圖片 2"/>
          <p:cNvPicPr>
            <a:picLocks noChangeAspect="1"/>
          </p:cNvPicPr>
          <p:nvPr/>
        </p:nvPicPr>
        <p:blipFill>
          <a:blip r:embed="rId2"/>
          <a:stretch>
            <a:fillRect/>
          </a:stretch>
        </p:blipFill>
        <p:spPr>
          <a:xfrm>
            <a:off x="2332037" y="2638096"/>
            <a:ext cx="7381875" cy="2590800"/>
          </a:xfrm>
          <a:prstGeom prst="rect">
            <a:avLst/>
          </a:prstGeom>
        </p:spPr>
      </p:pic>
    </p:spTree>
    <p:extLst>
      <p:ext uri="{BB962C8B-B14F-4D97-AF65-F5344CB8AC3E}">
        <p14:creationId xmlns:p14="http://schemas.microsoft.com/office/powerpoint/2010/main" val="405559482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847850" y="931864"/>
            <a:ext cx="8351838" cy="120173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Ex2: </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From the previous example, show the text of textBox1 in lable1 and label2 separately.</a:t>
            </a:r>
          </a:p>
        </p:txBody>
      </p:sp>
      <p:sp>
        <p:nvSpPr>
          <p:cNvPr id="3" name="文字方塊 2"/>
          <p:cNvSpPr txBox="1"/>
          <p:nvPr/>
        </p:nvSpPr>
        <p:spPr>
          <a:xfrm>
            <a:off x="1847850" y="3933825"/>
            <a:ext cx="8351838" cy="12001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Result:</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label1 shows “</a:t>
            </a:r>
            <a:r>
              <a:rPr kumimoji="1" lang="zh-TW" altLang="en-US" dirty="0">
                <a:solidFill>
                  <a:srgbClr val="000000"/>
                </a:solidFill>
              </a:rPr>
              <a:t>肯吃苦，苦一陣子。</a:t>
            </a:r>
            <a:r>
              <a:rPr kumimoji="1" lang="en-US" altLang="zh-TW" dirty="0">
                <a:solidFill>
                  <a:srgbClr val="000000"/>
                </a:solidFill>
              </a:rPr>
              <a:t>”</a:t>
            </a:r>
          </a:p>
          <a:p>
            <a:pPr eaLnBrk="0" fontAlgn="base" hangingPunct="0">
              <a:spcBef>
                <a:spcPct val="0"/>
              </a:spcBef>
              <a:spcAft>
                <a:spcPct val="0"/>
              </a:spcAft>
              <a:defRPr/>
            </a:pPr>
            <a:r>
              <a:rPr kumimoji="1" lang="en-US" altLang="zh-TW" dirty="0">
                <a:solidFill>
                  <a:srgbClr val="000000"/>
                </a:solidFill>
              </a:rPr>
              <a:t>label2 shows “</a:t>
            </a:r>
            <a:r>
              <a:rPr kumimoji="1" lang="zh-TW" altLang="en-US" dirty="0">
                <a:solidFill>
                  <a:srgbClr val="000000"/>
                </a:solidFill>
              </a:rPr>
              <a:t>不吃苦，苦一輩子！</a:t>
            </a:r>
            <a:r>
              <a:rPr kumimoji="1" lang="en-US" altLang="zh-TW" dirty="0">
                <a:solidFill>
                  <a:srgbClr val="000000"/>
                </a:solidFill>
              </a:rPr>
              <a:t>”</a:t>
            </a:r>
            <a:endParaRPr kumimoji="1" lang="zh-TW" altLang="en-US" dirty="0">
              <a:solidFill>
                <a:srgbClr val="000000"/>
              </a:solidFill>
            </a:endParaRPr>
          </a:p>
        </p:txBody>
      </p:sp>
      <p:pic>
        <p:nvPicPr>
          <p:cNvPr id="4" name="圖片 3"/>
          <p:cNvPicPr>
            <a:picLocks noChangeAspect="1"/>
          </p:cNvPicPr>
          <p:nvPr/>
        </p:nvPicPr>
        <p:blipFill>
          <a:blip r:embed="rId2"/>
          <a:stretch>
            <a:fillRect/>
          </a:stretch>
        </p:blipFill>
        <p:spPr>
          <a:xfrm>
            <a:off x="1847850" y="2133601"/>
            <a:ext cx="5153025" cy="1666875"/>
          </a:xfrm>
          <a:prstGeom prst="rect">
            <a:avLst/>
          </a:prstGeom>
        </p:spPr>
      </p:pic>
    </p:spTree>
    <p:extLst>
      <p:ext uri="{BB962C8B-B14F-4D97-AF65-F5344CB8AC3E}">
        <p14:creationId xmlns:p14="http://schemas.microsoft.com/office/powerpoint/2010/main" val="32315845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03389" y="920751"/>
            <a:ext cx="8569325" cy="9239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Ex3: </a:t>
            </a:r>
          </a:p>
          <a:p>
            <a:pPr eaLnBrk="0" fontAlgn="base" hangingPunct="0">
              <a:spcBef>
                <a:spcPct val="0"/>
              </a:spcBef>
              <a:spcAft>
                <a:spcPct val="0"/>
              </a:spcAft>
              <a:defRPr/>
            </a:pPr>
            <a:endParaRPr kumimoji="1" lang="en-US" altLang="zh-TW" b="1" dirty="0">
              <a:solidFill>
                <a:srgbClr val="000000"/>
              </a:solidFill>
            </a:endParaRPr>
          </a:p>
          <a:p>
            <a:pPr eaLnBrk="0" fontAlgn="base" hangingPunct="0">
              <a:spcBef>
                <a:spcPct val="0"/>
              </a:spcBef>
              <a:spcAft>
                <a:spcPct val="0"/>
              </a:spcAft>
              <a:defRPr/>
            </a:pPr>
            <a:r>
              <a:rPr kumimoji="1" lang="en-US" altLang="zh-TW" dirty="0">
                <a:solidFill>
                  <a:srgbClr val="000000"/>
                </a:solidFill>
              </a:rPr>
              <a:t>From the previous example, put the text of textBox1 into the string array strAry2</a:t>
            </a:r>
            <a:endParaRPr kumimoji="1" lang="zh-TW" altLang="en-US" dirty="0">
              <a:solidFill>
                <a:srgbClr val="000000"/>
              </a:solidFill>
            </a:endParaRPr>
          </a:p>
        </p:txBody>
      </p:sp>
      <p:sp>
        <p:nvSpPr>
          <p:cNvPr id="3" name="文字方塊 2"/>
          <p:cNvSpPr txBox="1"/>
          <p:nvPr/>
        </p:nvSpPr>
        <p:spPr>
          <a:xfrm>
            <a:off x="1703389" y="3270250"/>
            <a:ext cx="8569325" cy="12001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Ex4:</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From the previous example, use for loop to show all elements of strAry2 on the label3</a:t>
            </a:r>
            <a:endParaRPr kumimoji="1" lang="zh-TW" altLang="en-US" dirty="0">
              <a:solidFill>
                <a:srgbClr val="000000"/>
              </a:solidFill>
            </a:endParaRPr>
          </a:p>
        </p:txBody>
      </p:sp>
      <p:pic>
        <p:nvPicPr>
          <p:cNvPr id="4" name="圖片 3"/>
          <p:cNvPicPr>
            <a:picLocks noChangeAspect="1"/>
          </p:cNvPicPr>
          <p:nvPr/>
        </p:nvPicPr>
        <p:blipFill>
          <a:blip r:embed="rId2"/>
          <a:stretch>
            <a:fillRect/>
          </a:stretch>
        </p:blipFill>
        <p:spPr>
          <a:xfrm>
            <a:off x="2183196" y="1898760"/>
            <a:ext cx="4514850" cy="1323975"/>
          </a:xfrm>
          <a:prstGeom prst="rect">
            <a:avLst/>
          </a:prstGeom>
        </p:spPr>
      </p:pic>
      <p:pic>
        <p:nvPicPr>
          <p:cNvPr id="5" name="圖片 4"/>
          <p:cNvPicPr>
            <a:picLocks noChangeAspect="1"/>
          </p:cNvPicPr>
          <p:nvPr/>
        </p:nvPicPr>
        <p:blipFill>
          <a:blip r:embed="rId3"/>
          <a:stretch>
            <a:fillRect/>
          </a:stretch>
        </p:blipFill>
        <p:spPr>
          <a:xfrm>
            <a:off x="2183196" y="4541235"/>
            <a:ext cx="4362450" cy="1514475"/>
          </a:xfrm>
          <a:prstGeom prst="rect">
            <a:avLst/>
          </a:prstGeom>
        </p:spPr>
      </p:pic>
    </p:spTree>
    <p:extLst>
      <p:ext uri="{BB962C8B-B14F-4D97-AF65-F5344CB8AC3E}">
        <p14:creationId xmlns:p14="http://schemas.microsoft.com/office/powerpoint/2010/main" val="900337079"/>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ltLang="zh-TW" sz="3200"/>
              <a:t>TextBox Methods</a:t>
            </a:r>
            <a:endParaRPr lang="zh-TW" altLang="en-US" sz="3200"/>
          </a:p>
        </p:txBody>
      </p:sp>
      <p:sp>
        <p:nvSpPr>
          <p:cNvPr id="23555" name="Rectangle 3"/>
          <p:cNvSpPr>
            <a:spLocks noGrp="1" noChangeArrowheads="1"/>
          </p:cNvSpPr>
          <p:nvPr>
            <p:ph type="body" idx="1"/>
          </p:nvPr>
        </p:nvSpPr>
        <p:spPr/>
        <p:txBody>
          <a:bodyPr/>
          <a:lstStyle/>
          <a:p>
            <a:pPr marL="533400" indent="-533400" eaLnBrk="1" hangingPunct="1">
              <a:buNone/>
            </a:pPr>
            <a:r>
              <a:rPr lang="en-US" altLang="zh-TW" sz="2400"/>
              <a:t>1. Clear( )</a:t>
            </a:r>
            <a:r>
              <a:rPr lang="zh-TW" altLang="en-US" sz="2400"/>
              <a:t/>
            </a:r>
            <a:br>
              <a:rPr lang="zh-TW" altLang="en-US" sz="2400"/>
            </a:br>
            <a:r>
              <a:rPr lang="en-US" altLang="zh-TW" sz="2400"/>
              <a:t>set the showing content of the component to blank. Ex: clear the showing text of textBox1, usage:</a:t>
            </a:r>
            <a:endParaRPr lang="zh-TW" altLang="sv-SE" sz="2400"/>
          </a:p>
          <a:p>
            <a:pPr marL="533400" indent="-533400" eaLnBrk="1" hangingPunct="1">
              <a:buNone/>
            </a:pPr>
            <a:r>
              <a:rPr lang="sv-SE" altLang="zh-TW" sz="2400"/>
              <a:t>        textBox1.Clear( ); </a:t>
            </a:r>
          </a:p>
          <a:p>
            <a:pPr marL="533400" indent="-533400" eaLnBrk="1" hangingPunct="1">
              <a:buNone/>
            </a:pPr>
            <a:r>
              <a:rPr lang="sv-SE" altLang="zh-TW" sz="2400"/>
              <a:t>		or</a:t>
            </a:r>
            <a:endParaRPr lang="en-US" altLang="zh-TW" sz="2400"/>
          </a:p>
          <a:p>
            <a:pPr marL="533400" indent="-533400" eaLnBrk="1" hangingPunct="1">
              <a:buNone/>
            </a:pPr>
            <a:r>
              <a:rPr lang="en-US" altLang="zh-TW" sz="2400"/>
              <a:t>        textBox1.Text = </a:t>
            </a:r>
            <a:r>
              <a:rPr lang="en-US" altLang="zh-TW" sz="2400">
                <a:latin typeface="標楷體" panose="03000509000000000000" pitchFamily="65" charset="-120"/>
              </a:rPr>
              <a:t>“”</a:t>
            </a:r>
            <a:endParaRPr lang="zh-TW" altLang="en-US" sz="2400"/>
          </a:p>
          <a:p>
            <a:pPr marL="533400" indent="-533400" eaLnBrk="1" hangingPunct="1">
              <a:buNone/>
            </a:pPr>
            <a:endParaRPr lang="zh-TW" altLang="en-US" sz="2400"/>
          </a:p>
          <a:p>
            <a:pPr marL="533400" indent="-533400" eaLnBrk="1" hangingPunct="1">
              <a:buNone/>
            </a:pPr>
            <a:r>
              <a:rPr lang="en-US" altLang="zh-TW" sz="2400"/>
              <a:t>2. Focus( )</a:t>
            </a:r>
            <a:r>
              <a:rPr lang="zh-TW" altLang="en-US" sz="2400"/>
              <a:t/>
            </a:r>
            <a:br>
              <a:rPr lang="zh-TW" altLang="en-US" sz="2400"/>
            </a:br>
            <a:r>
              <a:rPr lang="en-US" altLang="zh-TW" sz="2400"/>
              <a:t>programs can be switched by Tab key, use Focus() method to switch to the target control item directly</a:t>
            </a:r>
            <a:endParaRPr lang="zh-TW" altLang="en-US" sz="2400"/>
          </a:p>
          <a:p>
            <a:pPr marL="533400" indent="-533400" eaLnBrk="1" hangingPunct="1">
              <a:buNone/>
            </a:pPr>
            <a:r>
              <a:rPr lang="zh-TW" altLang="en-US" sz="2400"/>
              <a:t>        </a:t>
            </a:r>
            <a:r>
              <a:rPr lang="en-US" altLang="zh-TW" sz="2400"/>
              <a:t>textBox1.Focus( ); </a:t>
            </a:r>
          </a:p>
          <a:p>
            <a:pPr marL="533400" indent="-533400" eaLnBrk="1" hangingPunct="1">
              <a:buNone/>
            </a:pPr>
            <a:endParaRPr lang="en-US" altLang="zh-TW" sz="2400"/>
          </a:p>
        </p:txBody>
      </p:sp>
    </p:spTree>
    <p:extLst>
      <p:ext uri="{BB962C8B-B14F-4D97-AF65-F5344CB8AC3E}">
        <p14:creationId xmlns:p14="http://schemas.microsoft.com/office/powerpoint/2010/main" val="383162036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zh-TW" sz="3200"/>
              <a:t>TextBox TextChanged</a:t>
            </a:r>
            <a:r>
              <a:rPr lang="zh-TW" altLang="en-US" sz="3200"/>
              <a:t> </a:t>
            </a:r>
            <a:r>
              <a:rPr lang="en-US" altLang="zh-TW" sz="3200"/>
              <a:t>Event</a:t>
            </a:r>
            <a:endParaRPr lang="zh-TW" altLang="en-US" sz="3200"/>
          </a:p>
        </p:txBody>
      </p:sp>
      <p:sp>
        <p:nvSpPr>
          <p:cNvPr id="24579" name="Rectangle 3"/>
          <p:cNvSpPr>
            <a:spLocks noGrp="1" noChangeArrowheads="1"/>
          </p:cNvSpPr>
          <p:nvPr>
            <p:ph type="body" idx="1"/>
          </p:nvPr>
        </p:nvSpPr>
        <p:spPr/>
        <p:txBody>
          <a:bodyPr/>
          <a:lstStyle/>
          <a:p>
            <a:pPr eaLnBrk="1" hangingPunct="1">
              <a:spcAft>
                <a:spcPct val="20000"/>
              </a:spcAft>
              <a:buClr>
                <a:srgbClr val="FF3300"/>
              </a:buClr>
            </a:pPr>
            <a:r>
              <a:rPr lang="en-US" altLang="zh-TW" smtClean="0"/>
              <a:t>Default event of TextBox</a:t>
            </a:r>
            <a:endParaRPr lang="zh-TW" altLang="en-US" smtClean="0"/>
          </a:p>
          <a:p>
            <a:pPr eaLnBrk="1" hangingPunct="1">
              <a:spcAft>
                <a:spcPct val="20000"/>
              </a:spcAft>
              <a:buClr>
                <a:srgbClr val="FF3300"/>
              </a:buClr>
            </a:pPr>
            <a:r>
              <a:rPr lang="en-US" altLang="zh-TW" smtClean="0"/>
              <a:t>The event is triggered when the value of Text property is changed</a:t>
            </a:r>
            <a:endParaRPr lang="zh-TW" altLang="en-US" smtClean="0"/>
          </a:p>
        </p:txBody>
      </p:sp>
    </p:spTree>
    <p:extLst>
      <p:ext uri="{BB962C8B-B14F-4D97-AF65-F5344CB8AC3E}">
        <p14:creationId xmlns:p14="http://schemas.microsoft.com/office/powerpoint/2010/main" val="1950764979"/>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4825" y="692150"/>
            <a:ext cx="8351838" cy="120015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Practice(gasoline):</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Write the code of the textBox1’s </a:t>
            </a:r>
            <a:r>
              <a:rPr kumimoji="1" lang="en-US" altLang="zh-TW" dirty="0" err="1">
                <a:solidFill>
                  <a:srgbClr val="000000"/>
                </a:solidFill>
              </a:rPr>
              <a:t>TextChanged</a:t>
            </a:r>
            <a:r>
              <a:rPr kumimoji="1" lang="en-US" altLang="zh-TW" dirty="0">
                <a:solidFill>
                  <a:srgbClr val="000000"/>
                </a:solidFill>
              </a:rPr>
              <a:t> event handler. The label3 shows the payment when the textBox1 gets the liter number of gasoline.</a:t>
            </a:r>
          </a:p>
        </p:txBody>
      </p:sp>
      <p:pic>
        <p:nvPicPr>
          <p:cNvPr id="4" name="圖片 3"/>
          <p:cNvPicPr>
            <a:picLocks noChangeAspect="1"/>
          </p:cNvPicPr>
          <p:nvPr/>
        </p:nvPicPr>
        <p:blipFill>
          <a:blip r:embed="rId2"/>
          <a:stretch>
            <a:fillRect/>
          </a:stretch>
        </p:blipFill>
        <p:spPr>
          <a:xfrm>
            <a:off x="1907381" y="2088931"/>
            <a:ext cx="8086725" cy="4572000"/>
          </a:xfrm>
          <a:prstGeom prst="rect">
            <a:avLst/>
          </a:prstGeom>
        </p:spPr>
      </p:pic>
    </p:spTree>
    <p:extLst>
      <p:ext uri="{BB962C8B-B14F-4D97-AF65-F5344CB8AC3E}">
        <p14:creationId xmlns:p14="http://schemas.microsoft.com/office/powerpoint/2010/main" val="13857868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9588" y="692150"/>
            <a:ext cx="5180012" cy="397033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a:solidFill>
                  <a:srgbClr val="000000"/>
                </a:solidFill>
              </a:rPr>
              <a:t>Practice(Counter):</a:t>
            </a:r>
          </a:p>
          <a:p>
            <a:pPr eaLnBrk="0" fontAlgn="base" hangingPunct="0">
              <a:spcBef>
                <a:spcPct val="0"/>
              </a:spcBef>
              <a:spcAft>
                <a:spcPct val="0"/>
              </a:spcAft>
              <a:defRPr/>
            </a:pPr>
            <a:endParaRPr kumimoji="1" lang="en-US" altLang="zh-TW" dirty="0">
              <a:solidFill>
                <a:srgbClr val="000000"/>
              </a:solidFill>
            </a:endParaRPr>
          </a:p>
          <a:p>
            <a:pPr eaLnBrk="0" fontAlgn="base" hangingPunct="0">
              <a:spcBef>
                <a:spcPct val="0"/>
              </a:spcBef>
              <a:spcAft>
                <a:spcPct val="0"/>
              </a:spcAft>
              <a:defRPr/>
            </a:pPr>
            <a:r>
              <a:rPr kumimoji="1" lang="en-US" altLang="zh-TW" dirty="0">
                <a:solidFill>
                  <a:srgbClr val="000000"/>
                </a:solidFill>
              </a:rPr>
              <a:t>Design an ATM, the user can withdraw money when the password is right. Requirements:</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The hint text is shown as the figure. The </a:t>
            </a:r>
            <a:r>
              <a:rPr kumimoji="1" lang="en-US" altLang="zh-TW" dirty="0" err="1">
                <a:solidFill>
                  <a:srgbClr val="000000"/>
                </a:solidFill>
              </a:rPr>
              <a:t>TextBox</a:t>
            </a:r>
            <a:r>
              <a:rPr kumimoji="1" lang="en-US" altLang="zh-TW" dirty="0">
                <a:solidFill>
                  <a:srgbClr val="000000"/>
                </a:solidFill>
              </a:rPr>
              <a:t> </a:t>
            </a:r>
            <a:r>
              <a:rPr kumimoji="1" lang="en-US" altLang="zh-TW" dirty="0" err="1">
                <a:solidFill>
                  <a:srgbClr val="000000"/>
                </a:solidFill>
              </a:rPr>
              <a:t>txtPW</a:t>
            </a:r>
            <a:r>
              <a:rPr kumimoji="1" lang="en-US" altLang="zh-TW" dirty="0">
                <a:solidFill>
                  <a:srgbClr val="000000"/>
                </a:solidFill>
              </a:rPr>
              <a:t> gets the password and shows password in ‘*’. The maximum number of characters is 8</a:t>
            </a:r>
          </a:p>
          <a:p>
            <a:pPr marL="342900" indent="-342900" eaLnBrk="0" fontAlgn="base" hangingPunct="0">
              <a:spcBef>
                <a:spcPct val="0"/>
              </a:spcBef>
              <a:spcAft>
                <a:spcPct val="0"/>
              </a:spcAft>
              <a:buFontTx/>
              <a:buAutoNum type="arabicPeriod"/>
              <a:defRPr/>
            </a:pPr>
            <a:r>
              <a:rPr kumimoji="1" lang="en-US" altLang="zh-TW" dirty="0">
                <a:solidFill>
                  <a:srgbClr val="000000"/>
                </a:solidFill>
              </a:rPr>
              <a:t>The right password is “123456”. Check the password after pressing “</a:t>
            </a:r>
            <a:r>
              <a:rPr kumimoji="1" lang="zh-TW" altLang="en-US" dirty="0">
                <a:solidFill>
                  <a:srgbClr val="000000"/>
                </a:solidFill>
              </a:rPr>
              <a:t>檢查</a:t>
            </a:r>
            <a:r>
              <a:rPr kumimoji="1" lang="en-US" altLang="zh-TW" dirty="0">
                <a:solidFill>
                  <a:srgbClr val="000000"/>
                </a:solidFill>
              </a:rPr>
              <a:t>” button. The </a:t>
            </a:r>
            <a:r>
              <a:rPr kumimoji="1" lang="en-US" altLang="zh-TW" dirty="0" err="1">
                <a:solidFill>
                  <a:srgbClr val="000000"/>
                </a:solidFill>
              </a:rPr>
              <a:t>TextBox</a:t>
            </a:r>
            <a:r>
              <a:rPr kumimoji="1" lang="en-US" altLang="zh-TW" dirty="0">
                <a:solidFill>
                  <a:srgbClr val="000000"/>
                </a:solidFill>
              </a:rPr>
              <a:t> </a:t>
            </a:r>
            <a:r>
              <a:rPr kumimoji="1" lang="en-US" altLang="zh-TW" dirty="0" err="1">
                <a:solidFill>
                  <a:srgbClr val="000000"/>
                </a:solidFill>
              </a:rPr>
              <a:t>txtMoney</a:t>
            </a:r>
            <a:r>
              <a:rPr kumimoji="1" lang="en-US" altLang="zh-TW" dirty="0">
                <a:solidFill>
                  <a:srgbClr val="000000"/>
                </a:solidFill>
              </a:rPr>
              <a:t> and “</a:t>
            </a:r>
            <a:r>
              <a:rPr kumimoji="1" lang="zh-TW" altLang="en-US" dirty="0">
                <a:solidFill>
                  <a:srgbClr val="000000"/>
                </a:solidFill>
              </a:rPr>
              <a:t>確定</a:t>
            </a:r>
            <a:r>
              <a:rPr kumimoji="1" lang="en-US" altLang="zh-TW" dirty="0">
                <a:solidFill>
                  <a:srgbClr val="000000"/>
                </a:solidFill>
              </a:rPr>
              <a:t>” button is disabled before the “</a:t>
            </a:r>
            <a:r>
              <a:rPr kumimoji="1" lang="zh-TW" altLang="en-US" dirty="0">
                <a:solidFill>
                  <a:srgbClr val="000000"/>
                </a:solidFill>
              </a:rPr>
              <a:t>檢查</a:t>
            </a:r>
            <a:r>
              <a:rPr kumimoji="1" lang="en-US" altLang="zh-TW" dirty="0">
                <a:solidFill>
                  <a:srgbClr val="000000"/>
                </a:solidFill>
              </a:rPr>
              <a:t>” button has been pressed</a:t>
            </a:r>
          </a:p>
          <a:p>
            <a:pPr marL="342900" indent="-342900" eaLnBrk="0" fontAlgn="base" hangingPunct="0">
              <a:spcBef>
                <a:spcPct val="0"/>
              </a:spcBef>
              <a:spcAft>
                <a:spcPct val="0"/>
              </a:spcAft>
              <a:buFontTx/>
              <a:buAutoNum type="arabicPeriod"/>
              <a:defRPr/>
            </a:pPr>
            <a:endParaRPr kumimoji="1" lang="zh-TW" altLang="en-US" dirty="0">
              <a:solidFill>
                <a:srgbClr val="000000"/>
              </a:solidFill>
            </a:endParaRPr>
          </a:p>
        </p:txBody>
      </p:sp>
      <p:sp>
        <p:nvSpPr>
          <p:cNvPr id="4" name="矩形 3"/>
          <p:cNvSpPr/>
          <p:nvPr/>
        </p:nvSpPr>
        <p:spPr>
          <a:xfrm>
            <a:off x="6959600" y="1412876"/>
            <a:ext cx="3168650" cy="57626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6" name="矩形 5"/>
          <p:cNvSpPr/>
          <p:nvPr/>
        </p:nvSpPr>
        <p:spPr>
          <a:xfrm>
            <a:off x="2208214" y="4662488"/>
            <a:ext cx="4751387" cy="9271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pic>
        <p:nvPicPr>
          <p:cNvPr id="3" name="圖片 2"/>
          <p:cNvPicPr>
            <a:picLocks noChangeAspect="1"/>
          </p:cNvPicPr>
          <p:nvPr/>
        </p:nvPicPr>
        <p:blipFill>
          <a:blip r:embed="rId2"/>
          <a:stretch>
            <a:fillRect/>
          </a:stretch>
        </p:blipFill>
        <p:spPr>
          <a:xfrm>
            <a:off x="7743497" y="1412876"/>
            <a:ext cx="3487528" cy="3145003"/>
          </a:xfrm>
          <a:prstGeom prst="rect">
            <a:avLst/>
          </a:prstGeom>
        </p:spPr>
      </p:pic>
    </p:spTree>
    <p:extLst>
      <p:ext uri="{BB962C8B-B14F-4D97-AF65-F5344CB8AC3E}">
        <p14:creationId xmlns:p14="http://schemas.microsoft.com/office/powerpoint/2010/main" val="1104987206"/>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847851" y="549276"/>
            <a:ext cx="7993063" cy="9239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3. If the password is wrong, clear </a:t>
            </a:r>
            <a:r>
              <a:rPr kumimoji="1" lang="en-US" altLang="zh-TW" dirty="0" err="1">
                <a:solidFill>
                  <a:srgbClr val="000000"/>
                </a:solidFill>
              </a:rPr>
              <a:t>txtPW</a:t>
            </a:r>
            <a:r>
              <a:rPr kumimoji="1" lang="en-US" altLang="zh-TW" dirty="0">
                <a:solidFill>
                  <a:srgbClr val="000000"/>
                </a:solidFill>
              </a:rPr>
              <a:t> and change the hint as the left figure. If the password is right, show the hint as the right figure and enable </a:t>
            </a:r>
            <a:r>
              <a:rPr kumimoji="1" lang="en-US" altLang="zh-TW" dirty="0" err="1">
                <a:solidFill>
                  <a:srgbClr val="000000"/>
                </a:solidFill>
              </a:rPr>
              <a:t>txtMoney</a:t>
            </a:r>
            <a:r>
              <a:rPr kumimoji="1" lang="en-US" altLang="zh-TW" dirty="0">
                <a:solidFill>
                  <a:srgbClr val="000000"/>
                </a:solidFill>
              </a:rPr>
              <a:t> </a:t>
            </a:r>
            <a:r>
              <a:rPr kumimoji="1" lang="en-US" altLang="zh-TW" dirty="0" err="1">
                <a:solidFill>
                  <a:srgbClr val="000000"/>
                </a:solidFill>
              </a:rPr>
              <a:t>TextBox</a:t>
            </a:r>
            <a:r>
              <a:rPr kumimoji="1" lang="en-US" altLang="zh-TW" dirty="0">
                <a:solidFill>
                  <a:srgbClr val="000000"/>
                </a:solidFill>
              </a:rPr>
              <a:t> and “</a:t>
            </a:r>
            <a:r>
              <a:rPr kumimoji="1" lang="zh-TW" altLang="en-US" dirty="0">
                <a:solidFill>
                  <a:srgbClr val="000000"/>
                </a:solidFill>
              </a:rPr>
              <a:t>確定</a:t>
            </a:r>
            <a:r>
              <a:rPr kumimoji="1" lang="en-US" altLang="zh-TW" dirty="0">
                <a:solidFill>
                  <a:srgbClr val="000000"/>
                </a:solidFill>
              </a:rPr>
              <a:t>” button</a:t>
            </a:r>
            <a:endParaRPr kumimoji="1" lang="zh-TW" altLang="en-US" dirty="0">
              <a:solidFill>
                <a:srgbClr val="000000"/>
              </a:solidFill>
            </a:endParaRPr>
          </a:p>
        </p:txBody>
      </p:sp>
      <p:sp>
        <p:nvSpPr>
          <p:cNvPr id="3" name="矩形 2"/>
          <p:cNvSpPr/>
          <p:nvPr/>
        </p:nvSpPr>
        <p:spPr>
          <a:xfrm>
            <a:off x="1847851" y="1473201"/>
            <a:ext cx="1871663" cy="15557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4" name="文字方塊 3"/>
          <p:cNvSpPr txBox="1"/>
          <p:nvPr/>
        </p:nvSpPr>
        <p:spPr>
          <a:xfrm>
            <a:off x="1847851" y="3949701"/>
            <a:ext cx="7993063" cy="646113"/>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4. The hint text changes as the figure after input the number of money and press “</a:t>
            </a:r>
            <a:r>
              <a:rPr kumimoji="1" lang="zh-TW" altLang="en-US" dirty="0">
                <a:solidFill>
                  <a:srgbClr val="000000"/>
                </a:solidFill>
              </a:rPr>
              <a:t>確定</a:t>
            </a:r>
            <a:r>
              <a:rPr kumimoji="1" lang="en-US" altLang="zh-TW" dirty="0">
                <a:solidFill>
                  <a:srgbClr val="000000"/>
                </a:solidFill>
              </a:rPr>
              <a:t>” button</a:t>
            </a:r>
            <a:endParaRPr kumimoji="1" lang="zh-TW" altLang="en-US" dirty="0">
              <a:solidFill>
                <a:srgbClr val="000000"/>
              </a:solidFill>
            </a:endParaRPr>
          </a:p>
        </p:txBody>
      </p:sp>
      <p:pic>
        <p:nvPicPr>
          <p:cNvPr id="5" name="圖片 4"/>
          <p:cNvPicPr>
            <a:picLocks noChangeAspect="1"/>
          </p:cNvPicPr>
          <p:nvPr/>
        </p:nvPicPr>
        <p:blipFill>
          <a:blip r:embed="rId2"/>
          <a:stretch>
            <a:fillRect/>
          </a:stretch>
        </p:blipFill>
        <p:spPr>
          <a:xfrm>
            <a:off x="2159548" y="1654176"/>
            <a:ext cx="6800850" cy="2114550"/>
          </a:xfrm>
          <a:prstGeom prst="rect">
            <a:avLst/>
          </a:prstGeom>
        </p:spPr>
      </p:pic>
      <p:pic>
        <p:nvPicPr>
          <p:cNvPr id="6" name="圖片 5"/>
          <p:cNvPicPr>
            <a:picLocks noChangeAspect="1"/>
          </p:cNvPicPr>
          <p:nvPr/>
        </p:nvPicPr>
        <p:blipFill>
          <a:blip r:embed="rId3"/>
          <a:stretch>
            <a:fillRect/>
          </a:stretch>
        </p:blipFill>
        <p:spPr>
          <a:xfrm>
            <a:off x="4257019" y="4468867"/>
            <a:ext cx="2952750" cy="2019300"/>
          </a:xfrm>
          <a:prstGeom prst="rect">
            <a:avLst/>
          </a:prstGeom>
        </p:spPr>
      </p:pic>
    </p:spTree>
    <p:extLst>
      <p:ext uri="{BB962C8B-B14F-4D97-AF65-F5344CB8AC3E}">
        <p14:creationId xmlns:p14="http://schemas.microsoft.com/office/powerpoint/2010/main" val="6224033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zh-TW" sz="3200"/>
              <a:t>3. Windows Application – Save and Open</a:t>
            </a:r>
            <a:endParaRPr lang="zh-TW" altLang="en-US" sz="3200"/>
          </a:p>
        </p:txBody>
      </p:sp>
      <p:pic>
        <p:nvPicPr>
          <p:cNvPr id="1638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289" y="1989139"/>
            <a:ext cx="7920037"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2750177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992313" y="1052514"/>
            <a:ext cx="7993062" cy="3698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dirty="0">
                <a:solidFill>
                  <a:srgbClr val="000000"/>
                </a:solidFill>
              </a:rPr>
              <a:t>5. The ATM returns to the initial condition after pressing “</a:t>
            </a:r>
            <a:r>
              <a:rPr kumimoji="1" lang="zh-TW" altLang="en-US" dirty="0">
                <a:solidFill>
                  <a:srgbClr val="000000"/>
                </a:solidFill>
              </a:rPr>
              <a:t>取消</a:t>
            </a:r>
            <a:r>
              <a:rPr kumimoji="1" lang="en-US" altLang="zh-TW" dirty="0">
                <a:solidFill>
                  <a:srgbClr val="000000"/>
                </a:solidFill>
              </a:rPr>
              <a:t>” button</a:t>
            </a:r>
            <a:endParaRPr kumimoji="1" lang="zh-TW" altLang="en-US" dirty="0">
              <a:solidFill>
                <a:srgbClr val="000000"/>
              </a:solidFill>
            </a:endParaRPr>
          </a:p>
        </p:txBody>
      </p:sp>
      <p:pic>
        <p:nvPicPr>
          <p:cNvPr id="3" name="圖片 2"/>
          <p:cNvPicPr>
            <a:picLocks noChangeAspect="1"/>
          </p:cNvPicPr>
          <p:nvPr/>
        </p:nvPicPr>
        <p:blipFill>
          <a:blip r:embed="rId2"/>
          <a:stretch>
            <a:fillRect/>
          </a:stretch>
        </p:blipFill>
        <p:spPr>
          <a:xfrm>
            <a:off x="4214812" y="2047875"/>
            <a:ext cx="3762375" cy="2762250"/>
          </a:xfrm>
          <a:prstGeom prst="rect">
            <a:avLst/>
          </a:prstGeom>
        </p:spPr>
      </p:pic>
    </p:spTree>
    <p:extLst>
      <p:ext uri="{BB962C8B-B14F-4D97-AF65-F5344CB8AC3E}">
        <p14:creationId xmlns:p14="http://schemas.microsoft.com/office/powerpoint/2010/main" val="3140373548"/>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1836025" y="1731415"/>
            <a:ext cx="8267700" cy="3552825"/>
          </a:xfrm>
          <a:prstGeom prst="rect">
            <a:avLst/>
          </a:prstGeom>
        </p:spPr>
      </p:pic>
    </p:spTree>
    <p:extLst>
      <p:ext uri="{BB962C8B-B14F-4D97-AF65-F5344CB8AC3E}">
        <p14:creationId xmlns:p14="http://schemas.microsoft.com/office/powerpoint/2010/main" val="2945436036"/>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字方塊 3"/>
          <p:cNvSpPr txBox="1">
            <a:spLocks noChangeArrowheads="1"/>
          </p:cNvSpPr>
          <p:nvPr/>
        </p:nvSpPr>
        <p:spPr bwMode="auto">
          <a:xfrm>
            <a:off x="1631951" y="692151"/>
            <a:ext cx="8856663" cy="597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1pPr>
            <a:lvl2pPr marL="742950" indent="-28575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2pPr>
            <a:lvl3pPr marL="11430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3pPr>
            <a:lvl4pPr marL="16002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4pPr>
            <a:lvl5pPr marL="20574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9pPr>
          </a:lstStyle>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private void btnCheck_Click(object sender, EventArgs e)</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en-US" altLang="zh-TW" sz="1600" b="0">
                <a:solidFill>
                  <a:srgbClr val="000000"/>
                </a:solidFill>
              </a:rPr>
              <a:t>            string passwd = txtPW.Text;</a:t>
            </a:r>
          </a:p>
          <a:p>
            <a:pPr eaLnBrk="0" fontAlgn="base" hangingPunct="0">
              <a:spcBef>
                <a:spcPct val="0"/>
              </a:spcBef>
              <a:spcAft>
                <a:spcPct val="0"/>
              </a:spcAft>
              <a:buClrTx/>
              <a:buFontTx/>
              <a:buNone/>
            </a:pPr>
            <a:r>
              <a:rPr lang="en-US" altLang="zh-TW" sz="1600" b="0">
                <a:solidFill>
                  <a:srgbClr val="000000"/>
                </a:solidFill>
              </a:rPr>
              <a:t>            if (passwd == "123456")</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lblShow.Text = "</a:t>
            </a:r>
            <a:r>
              <a:rPr lang="zh-TW" altLang="en-US" sz="1600" b="0">
                <a:solidFill>
                  <a:srgbClr val="000000"/>
                </a:solidFill>
              </a:rPr>
              <a:t>請輸入提領金額，按</a:t>
            </a:r>
            <a:r>
              <a:rPr lang="en-US" altLang="zh-TW" sz="1600" b="0">
                <a:solidFill>
                  <a:srgbClr val="000000"/>
                </a:solidFill>
              </a:rPr>
              <a:t>[</a:t>
            </a:r>
            <a:r>
              <a:rPr lang="zh-TW" altLang="en-US" sz="1600" b="0">
                <a:solidFill>
                  <a:srgbClr val="000000"/>
                </a:solidFill>
              </a:rPr>
              <a:t>確定</a:t>
            </a:r>
            <a:r>
              <a:rPr lang="en-US" altLang="zh-TW" sz="1600" b="0">
                <a:solidFill>
                  <a:srgbClr val="000000"/>
                </a:solidFill>
              </a:rPr>
              <a:t>]</a:t>
            </a:r>
            <a:r>
              <a:rPr lang="zh-TW" altLang="en-US" sz="1600" b="0">
                <a:solidFill>
                  <a:srgbClr val="000000"/>
                </a:solidFill>
              </a:rPr>
              <a:t>鈕</a:t>
            </a:r>
            <a:r>
              <a:rPr lang="en-US" altLang="zh-TW" sz="1600" b="0">
                <a:solidFill>
                  <a:srgbClr val="000000"/>
                </a:solidFill>
              </a:rPr>
              <a:t>";</a:t>
            </a:r>
          </a:p>
          <a:p>
            <a:pPr eaLnBrk="0" fontAlgn="base" hangingPunct="0">
              <a:spcBef>
                <a:spcPct val="0"/>
              </a:spcBef>
              <a:spcAft>
                <a:spcPct val="0"/>
              </a:spcAft>
              <a:buClrTx/>
              <a:buFontTx/>
              <a:buNone/>
            </a:pPr>
            <a:r>
              <a:rPr lang="en-US" altLang="zh-TW" sz="1600" b="0">
                <a:solidFill>
                  <a:srgbClr val="000000"/>
                </a:solidFill>
              </a:rPr>
              <a:t>                txtMoney.Enabled = true;</a:t>
            </a:r>
          </a:p>
          <a:p>
            <a:pPr eaLnBrk="0" fontAlgn="base" hangingPunct="0">
              <a:spcBef>
                <a:spcPct val="0"/>
              </a:spcBef>
              <a:spcAft>
                <a:spcPct val="0"/>
              </a:spcAft>
              <a:buClrTx/>
              <a:buFontTx/>
              <a:buNone/>
            </a:pPr>
            <a:r>
              <a:rPr lang="en-US" altLang="zh-TW" sz="1600" b="0">
                <a:solidFill>
                  <a:srgbClr val="000000"/>
                </a:solidFill>
              </a:rPr>
              <a:t>                btnOK.Enabled = true;</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en-US" altLang="zh-TW" sz="1600" b="0">
                <a:solidFill>
                  <a:srgbClr val="000000"/>
                </a:solidFill>
              </a:rPr>
              <a:t>            else</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lblShow.Text = "</a:t>
            </a:r>
            <a:r>
              <a:rPr lang="zh-TW" altLang="en-US" sz="1600" b="0">
                <a:solidFill>
                  <a:srgbClr val="000000"/>
                </a:solidFill>
              </a:rPr>
              <a:t>密碼錯誤</a:t>
            </a:r>
            <a:r>
              <a:rPr lang="en-US" altLang="zh-TW" sz="1600" b="0">
                <a:solidFill>
                  <a:srgbClr val="000000"/>
                </a:solidFill>
              </a:rPr>
              <a:t>! </a:t>
            </a:r>
            <a:r>
              <a:rPr lang="zh-TW" altLang="en-US" sz="1600" b="0">
                <a:solidFill>
                  <a:srgbClr val="000000"/>
                </a:solidFill>
              </a:rPr>
              <a:t>請重新輸入</a:t>
            </a:r>
            <a:r>
              <a:rPr lang="en-US" altLang="zh-TW" sz="1600" b="0">
                <a:solidFill>
                  <a:srgbClr val="000000"/>
                </a:solidFill>
              </a:rPr>
              <a:t>";</a:t>
            </a:r>
          </a:p>
          <a:p>
            <a:pPr eaLnBrk="0" fontAlgn="base" hangingPunct="0">
              <a:spcBef>
                <a:spcPct val="0"/>
              </a:spcBef>
              <a:spcAft>
                <a:spcPct val="0"/>
              </a:spcAft>
              <a:buClrTx/>
              <a:buFontTx/>
              <a:buNone/>
            </a:pPr>
            <a:r>
              <a:rPr lang="en-US" altLang="zh-TW" sz="1600" b="0">
                <a:solidFill>
                  <a:srgbClr val="000000"/>
                </a:solidFill>
              </a:rPr>
              <a:t>                txtPW.Clear();</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endParaRPr lang="zh-TW" altLang="en-US" sz="1600" b="0">
              <a:solidFill>
                <a:srgbClr val="000000"/>
              </a:solidFill>
            </a:endParaRPr>
          </a:p>
          <a:p>
            <a:pPr eaLnBrk="0" fontAlgn="base" hangingPunct="0">
              <a:spcBef>
                <a:spcPct val="0"/>
              </a:spcBef>
              <a:spcAft>
                <a:spcPct val="0"/>
              </a:spcAft>
              <a:buClrTx/>
              <a:buFontTx/>
              <a:buNone/>
            </a:pPr>
            <a:r>
              <a:rPr lang="en-US" altLang="zh-TW" sz="1600" b="0">
                <a:solidFill>
                  <a:srgbClr val="000000"/>
                </a:solidFill>
              </a:rPr>
              <a:t>        private void btnCancel_Click(object sender, EventArgs e)</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lblShow.Text = "</a:t>
            </a:r>
            <a:r>
              <a:rPr lang="zh-TW" altLang="en-US" sz="1600" b="0">
                <a:solidFill>
                  <a:srgbClr val="000000"/>
                </a:solidFill>
              </a:rPr>
              <a:t>請輸入密碼後，按</a:t>
            </a:r>
            <a:r>
              <a:rPr lang="en-US" altLang="zh-TW" sz="1600" b="0">
                <a:solidFill>
                  <a:srgbClr val="000000"/>
                </a:solidFill>
              </a:rPr>
              <a:t>[</a:t>
            </a:r>
            <a:r>
              <a:rPr lang="zh-TW" altLang="en-US" sz="1600" b="0">
                <a:solidFill>
                  <a:srgbClr val="000000"/>
                </a:solidFill>
              </a:rPr>
              <a:t>檢查</a:t>
            </a:r>
            <a:r>
              <a:rPr lang="en-US" altLang="zh-TW" sz="1600" b="0">
                <a:solidFill>
                  <a:srgbClr val="000000"/>
                </a:solidFill>
              </a:rPr>
              <a:t>]</a:t>
            </a:r>
            <a:r>
              <a:rPr lang="zh-TW" altLang="en-US" sz="1600" b="0">
                <a:solidFill>
                  <a:srgbClr val="000000"/>
                </a:solidFill>
              </a:rPr>
              <a:t>鈕</a:t>
            </a:r>
            <a:r>
              <a:rPr lang="en-US" altLang="zh-TW" sz="1600" b="0">
                <a:solidFill>
                  <a:srgbClr val="000000"/>
                </a:solidFill>
              </a:rPr>
              <a:t>";</a:t>
            </a:r>
          </a:p>
          <a:p>
            <a:pPr eaLnBrk="0" fontAlgn="base" hangingPunct="0">
              <a:spcBef>
                <a:spcPct val="0"/>
              </a:spcBef>
              <a:spcAft>
                <a:spcPct val="0"/>
              </a:spcAft>
              <a:buClrTx/>
              <a:buFontTx/>
              <a:buNone/>
            </a:pPr>
            <a:r>
              <a:rPr lang="en-US" altLang="zh-TW" sz="1600" b="0">
                <a:solidFill>
                  <a:srgbClr val="000000"/>
                </a:solidFill>
              </a:rPr>
              <a:t>            txtMoney.Clear();</a:t>
            </a:r>
          </a:p>
          <a:p>
            <a:pPr eaLnBrk="0" fontAlgn="base" hangingPunct="0">
              <a:spcBef>
                <a:spcPct val="0"/>
              </a:spcBef>
              <a:spcAft>
                <a:spcPct val="0"/>
              </a:spcAft>
              <a:buClrTx/>
              <a:buFontTx/>
              <a:buNone/>
            </a:pPr>
            <a:r>
              <a:rPr lang="en-US" altLang="zh-TW" sz="1600" b="0">
                <a:solidFill>
                  <a:srgbClr val="000000"/>
                </a:solidFill>
              </a:rPr>
              <a:t>            txtMoney.Enabled = false;</a:t>
            </a:r>
          </a:p>
          <a:p>
            <a:pPr eaLnBrk="0" fontAlgn="base" hangingPunct="0">
              <a:spcBef>
                <a:spcPct val="0"/>
              </a:spcBef>
              <a:spcAft>
                <a:spcPct val="0"/>
              </a:spcAft>
              <a:buClrTx/>
              <a:buFontTx/>
              <a:buNone/>
            </a:pPr>
            <a:r>
              <a:rPr lang="en-US" altLang="zh-TW" sz="1600" b="0">
                <a:solidFill>
                  <a:srgbClr val="000000"/>
                </a:solidFill>
              </a:rPr>
              <a:t>            btnOK.Enabled = false;</a:t>
            </a:r>
          </a:p>
          <a:p>
            <a:pPr eaLnBrk="0" fontAlgn="base" hangingPunct="0">
              <a:spcBef>
                <a:spcPct val="0"/>
              </a:spcBef>
              <a:spcAft>
                <a:spcPct val="0"/>
              </a:spcAft>
              <a:buClrTx/>
              <a:buFontTx/>
              <a:buNone/>
            </a:pPr>
            <a:r>
              <a:rPr lang="en-US" altLang="zh-TW" sz="1600" b="0">
                <a:solidFill>
                  <a:srgbClr val="000000"/>
                </a:solidFill>
              </a:rPr>
              <a:t>            txtPW.Clear();</a:t>
            </a:r>
          </a:p>
          <a:p>
            <a:pPr eaLnBrk="0" fontAlgn="base" hangingPunct="0">
              <a:spcBef>
                <a:spcPct val="0"/>
              </a:spcBef>
              <a:spcAft>
                <a:spcPct val="0"/>
              </a:spcAft>
              <a:buClrTx/>
              <a:buFontTx/>
              <a:buNone/>
            </a:pPr>
            <a:r>
              <a:rPr lang="zh-TW" altLang="en-US" sz="1600" b="0">
                <a:solidFill>
                  <a:srgbClr val="000000"/>
                </a:solidFill>
              </a:rPr>
              <a:t>        </a:t>
            </a:r>
            <a:r>
              <a:rPr lang="en-US" altLang="zh-TW" sz="1600" b="0">
                <a:solidFill>
                  <a:srgbClr val="000000"/>
                </a:solidFill>
              </a:rPr>
              <a:t>}</a:t>
            </a:r>
            <a:endParaRPr lang="zh-TW" altLang="en-US" sz="1600" b="0">
              <a:solidFill>
                <a:srgbClr val="000000"/>
              </a:solidFill>
            </a:endParaRPr>
          </a:p>
        </p:txBody>
      </p:sp>
    </p:spTree>
    <p:extLst>
      <p:ext uri="{BB962C8B-B14F-4D97-AF65-F5344CB8AC3E}">
        <p14:creationId xmlns:p14="http://schemas.microsoft.com/office/powerpoint/2010/main" val="1308665433"/>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Practice(List)</a:t>
            </a:r>
            <a:endParaRPr lang="zh-TW" altLang="en-US" dirty="0"/>
          </a:p>
        </p:txBody>
      </p:sp>
      <p:sp>
        <p:nvSpPr>
          <p:cNvPr id="3" name="內容版面配置區 2"/>
          <p:cNvSpPr>
            <a:spLocks noGrp="1"/>
          </p:cNvSpPr>
          <p:nvPr>
            <p:ph idx="1"/>
          </p:nvPr>
        </p:nvSpPr>
        <p:spPr/>
        <p:txBody>
          <a:bodyPr/>
          <a:lstStyle/>
          <a:p>
            <a:r>
              <a:rPr lang="en-US" altLang="zh-TW" dirty="0" smtClean="0"/>
              <a:t>Hint:</a:t>
            </a:r>
          </a:p>
          <a:p>
            <a:pPr lvl="1"/>
            <a:r>
              <a:rPr lang="en-US" altLang="zh-TW" dirty="0" smtClean="0"/>
              <a:t>Set password to other sign like “ * ”</a:t>
            </a:r>
          </a:p>
          <a:p>
            <a:pPr lvl="1"/>
            <a:r>
              <a:rPr lang="en-US" altLang="zh-TW" dirty="0" smtClean="0"/>
              <a:t>Set a account to login</a:t>
            </a:r>
          </a:p>
          <a:p>
            <a:pPr lvl="1"/>
            <a:r>
              <a:rPr lang="en-US" altLang="zh-TW" dirty="0" smtClean="0"/>
              <a:t>Use textbox, label’s </a:t>
            </a:r>
            <a:r>
              <a:rPr lang="en-US" altLang="zh-TW" dirty="0"/>
              <a:t>Visible</a:t>
            </a:r>
            <a:r>
              <a:rPr lang="en-US" altLang="zh-TW" dirty="0" smtClean="0"/>
              <a:t> to show and hide.</a:t>
            </a:r>
          </a:p>
          <a:p>
            <a:pPr lvl="1"/>
            <a:r>
              <a:rPr lang="en-US" altLang="zh-TW" dirty="0" smtClean="0"/>
              <a:t>Use array to let user add new data, delete and search.</a:t>
            </a:r>
            <a:endParaRPr lang="zh-TW" altLang="en-US" dirty="0"/>
          </a:p>
        </p:txBody>
      </p:sp>
    </p:spTree>
    <p:extLst>
      <p:ext uri="{BB962C8B-B14F-4D97-AF65-F5344CB8AC3E}">
        <p14:creationId xmlns:p14="http://schemas.microsoft.com/office/powerpoint/2010/main" val="373433780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4" name="內容版面配置區 3"/>
          <p:cNvPicPr>
            <a:picLocks noGrp="1" noChangeAspect="1"/>
          </p:cNvPicPr>
          <p:nvPr>
            <p:ph idx="1"/>
          </p:nvPr>
        </p:nvPicPr>
        <p:blipFill>
          <a:blip r:embed="rId2"/>
          <a:stretch>
            <a:fillRect/>
          </a:stretch>
        </p:blipFill>
        <p:spPr>
          <a:xfrm>
            <a:off x="472965" y="1466193"/>
            <a:ext cx="5720498" cy="3348584"/>
          </a:xfrm>
          <a:prstGeom prst="rect">
            <a:avLst/>
          </a:prstGeom>
        </p:spPr>
      </p:pic>
      <p:sp>
        <p:nvSpPr>
          <p:cNvPr id="5" name="文字方塊 4"/>
          <p:cNvSpPr txBox="1"/>
          <p:nvPr/>
        </p:nvSpPr>
        <p:spPr>
          <a:xfrm>
            <a:off x="4929426" y="5108028"/>
            <a:ext cx="1865513" cy="369332"/>
          </a:xfrm>
          <a:prstGeom prst="rect">
            <a:avLst/>
          </a:prstGeom>
          <a:noFill/>
        </p:spPr>
        <p:txBody>
          <a:bodyPr wrap="square" rtlCol="0">
            <a:spAutoFit/>
          </a:bodyPr>
          <a:lstStyle/>
          <a:p>
            <a:r>
              <a:rPr lang="en-US" altLang="zh-TW" dirty="0" smtClean="0"/>
              <a:t>Log in menu</a:t>
            </a:r>
            <a:endParaRPr lang="zh-TW" altLang="en-US" dirty="0"/>
          </a:p>
        </p:txBody>
      </p:sp>
      <p:pic>
        <p:nvPicPr>
          <p:cNvPr id="6" name="圖片 5"/>
          <p:cNvPicPr>
            <a:picLocks noChangeAspect="1"/>
          </p:cNvPicPr>
          <p:nvPr/>
        </p:nvPicPr>
        <p:blipFill>
          <a:blip r:embed="rId3"/>
          <a:stretch>
            <a:fillRect/>
          </a:stretch>
        </p:blipFill>
        <p:spPr>
          <a:xfrm>
            <a:off x="5667703" y="1466193"/>
            <a:ext cx="6248400" cy="3348584"/>
          </a:xfrm>
          <a:prstGeom prst="rect">
            <a:avLst/>
          </a:prstGeom>
        </p:spPr>
      </p:pic>
    </p:spTree>
    <p:extLst>
      <p:ext uri="{BB962C8B-B14F-4D97-AF65-F5344CB8AC3E}">
        <p14:creationId xmlns:p14="http://schemas.microsoft.com/office/powerpoint/2010/main" val="37103695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圖片 10"/>
          <p:cNvPicPr>
            <a:picLocks noChangeAspect="1"/>
          </p:cNvPicPr>
          <p:nvPr/>
        </p:nvPicPr>
        <p:blipFill>
          <a:blip r:embed="rId2"/>
          <a:stretch>
            <a:fillRect/>
          </a:stretch>
        </p:blipFill>
        <p:spPr>
          <a:xfrm>
            <a:off x="4696700" y="3087280"/>
            <a:ext cx="4016931" cy="2514600"/>
          </a:xfrm>
          <a:prstGeom prst="rect">
            <a:avLst/>
          </a:prstGeom>
        </p:spPr>
      </p:pic>
      <p:sp>
        <p:nvSpPr>
          <p:cNvPr id="2" name="標題 1"/>
          <p:cNvSpPr>
            <a:spLocks noGrp="1"/>
          </p:cNvSpPr>
          <p:nvPr>
            <p:ph type="title"/>
          </p:nvPr>
        </p:nvSpPr>
        <p:spPr/>
        <p:txBody>
          <a:bodyPr/>
          <a:lstStyle/>
          <a:p>
            <a:endParaRPr lang="zh-TW" altLang="en-US"/>
          </a:p>
        </p:txBody>
      </p:sp>
      <p:pic>
        <p:nvPicPr>
          <p:cNvPr id="4" name="圖片 3"/>
          <p:cNvPicPr>
            <a:picLocks noChangeAspect="1"/>
          </p:cNvPicPr>
          <p:nvPr/>
        </p:nvPicPr>
        <p:blipFill>
          <a:blip r:embed="rId3"/>
          <a:stretch>
            <a:fillRect/>
          </a:stretch>
        </p:blipFill>
        <p:spPr>
          <a:xfrm>
            <a:off x="328450" y="331368"/>
            <a:ext cx="3741720" cy="2327001"/>
          </a:xfrm>
          <a:prstGeom prst="rect">
            <a:avLst/>
          </a:prstGeom>
        </p:spPr>
      </p:pic>
      <p:pic>
        <p:nvPicPr>
          <p:cNvPr id="6" name="圖片 5"/>
          <p:cNvPicPr>
            <a:picLocks noChangeAspect="1"/>
          </p:cNvPicPr>
          <p:nvPr/>
        </p:nvPicPr>
        <p:blipFill>
          <a:blip r:embed="rId4"/>
          <a:stretch>
            <a:fillRect/>
          </a:stretch>
        </p:blipFill>
        <p:spPr>
          <a:xfrm>
            <a:off x="328451" y="3127058"/>
            <a:ext cx="3741720" cy="2474823"/>
          </a:xfrm>
          <a:prstGeom prst="rect">
            <a:avLst/>
          </a:prstGeom>
        </p:spPr>
      </p:pic>
      <p:pic>
        <p:nvPicPr>
          <p:cNvPr id="7" name="圖片 6"/>
          <p:cNvPicPr>
            <a:picLocks noChangeAspect="1"/>
          </p:cNvPicPr>
          <p:nvPr/>
        </p:nvPicPr>
        <p:blipFill>
          <a:blip r:embed="rId5"/>
          <a:stretch>
            <a:fillRect/>
          </a:stretch>
        </p:blipFill>
        <p:spPr>
          <a:xfrm>
            <a:off x="4832131" y="372657"/>
            <a:ext cx="3904758" cy="2285712"/>
          </a:xfrm>
          <a:prstGeom prst="rect">
            <a:avLst/>
          </a:prstGeom>
        </p:spPr>
      </p:pic>
      <p:sp>
        <p:nvSpPr>
          <p:cNvPr id="5" name="文字方塊 4"/>
          <p:cNvSpPr txBox="1"/>
          <p:nvPr/>
        </p:nvSpPr>
        <p:spPr>
          <a:xfrm>
            <a:off x="3822014" y="2757725"/>
            <a:ext cx="1865513" cy="369332"/>
          </a:xfrm>
          <a:prstGeom prst="rect">
            <a:avLst/>
          </a:prstGeom>
          <a:noFill/>
        </p:spPr>
        <p:txBody>
          <a:bodyPr wrap="square" rtlCol="0">
            <a:spAutoFit/>
          </a:bodyPr>
          <a:lstStyle/>
          <a:p>
            <a:r>
              <a:rPr lang="en-US" altLang="zh-TW" dirty="0" smtClean="0"/>
              <a:t>Add menu</a:t>
            </a:r>
            <a:endParaRPr lang="zh-TW" altLang="en-US" dirty="0"/>
          </a:p>
        </p:txBody>
      </p:sp>
      <p:pic>
        <p:nvPicPr>
          <p:cNvPr id="9" name="圖片 8"/>
          <p:cNvPicPr>
            <a:picLocks noChangeAspect="1"/>
          </p:cNvPicPr>
          <p:nvPr/>
        </p:nvPicPr>
        <p:blipFill>
          <a:blip r:embed="rId6"/>
          <a:stretch>
            <a:fillRect/>
          </a:stretch>
        </p:blipFill>
        <p:spPr>
          <a:xfrm>
            <a:off x="7722803" y="3087280"/>
            <a:ext cx="3975211" cy="2514600"/>
          </a:xfrm>
          <a:prstGeom prst="rect">
            <a:avLst/>
          </a:prstGeom>
        </p:spPr>
      </p:pic>
      <p:sp>
        <p:nvSpPr>
          <p:cNvPr id="10" name="向右箭號 9"/>
          <p:cNvSpPr/>
          <p:nvPr/>
        </p:nvSpPr>
        <p:spPr>
          <a:xfrm>
            <a:off x="7236372" y="5005552"/>
            <a:ext cx="882869" cy="2601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452089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dirty="0"/>
          </a:p>
        </p:txBody>
      </p:sp>
      <p:pic>
        <p:nvPicPr>
          <p:cNvPr id="4" name="圖片 3"/>
          <p:cNvPicPr>
            <a:picLocks noChangeAspect="1"/>
          </p:cNvPicPr>
          <p:nvPr/>
        </p:nvPicPr>
        <p:blipFill>
          <a:blip r:embed="rId2"/>
          <a:stretch>
            <a:fillRect/>
          </a:stretch>
        </p:blipFill>
        <p:spPr>
          <a:xfrm>
            <a:off x="334434" y="1628776"/>
            <a:ext cx="4457371" cy="2609193"/>
          </a:xfrm>
          <a:prstGeom prst="rect">
            <a:avLst/>
          </a:prstGeom>
        </p:spPr>
      </p:pic>
      <p:pic>
        <p:nvPicPr>
          <p:cNvPr id="5" name="圖片 4"/>
          <p:cNvPicPr>
            <a:picLocks noChangeAspect="1"/>
          </p:cNvPicPr>
          <p:nvPr/>
        </p:nvPicPr>
        <p:blipFill>
          <a:blip r:embed="rId3"/>
          <a:stretch>
            <a:fillRect/>
          </a:stretch>
        </p:blipFill>
        <p:spPr>
          <a:xfrm>
            <a:off x="5086022" y="1628776"/>
            <a:ext cx="4507295" cy="2609193"/>
          </a:xfrm>
          <a:prstGeom prst="rect">
            <a:avLst/>
          </a:prstGeom>
        </p:spPr>
      </p:pic>
      <p:sp>
        <p:nvSpPr>
          <p:cNvPr id="8" name="文字方塊 7"/>
          <p:cNvSpPr txBox="1"/>
          <p:nvPr/>
        </p:nvSpPr>
        <p:spPr>
          <a:xfrm>
            <a:off x="8086586" y="4839611"/>
            <a:ext cx="1865513" cy="369332"/>
          </a:xfrm>
          <a:prstGeom prst="rect">
            <a:avLst/>
          </a:prstGeom>
          <a:noFill/>
        </p:spPr>
        <p:txBody>
          <a:bodyPr wrap="square" rtlCol="0">
            <a:spAutoFit/>
          </a:bodyPr>
          <a:lstStyle/>
          <a:p>
            <a:r>
              <a:rPr lang="en-US" altLang="zh-TW" dirty="0" smtClean="0"/>
              <a:t>Search menu</a:t>
            </a:r>
            <a:endParaRPr lang="zh-TW" altLang="en-US" dirty="0"/>
          </a:p>
        </p:txBody>
      </p:sp>
      <p:pic>
        <p:nvPicPr>
          <p:cNvPr id="9" name="圖片 8"/>
          <p:cNvPicPr>
            <a:picLocks noChangeAspect="1"/>
          </p:cNvPicPr>
          <p:nvPr/>
        </p:nvPicPr>
        <p:blipFill>
          <a:blip r:embed="rId4"/>
          <a:stretch>
            <a:fillRect/>
          </a:stretch>
        </p:blipFill>
        <p:spPr>
          <a:xfrm>
            <a:off x="2969362" y="3526553"/>
            <a:ext cx="5117224" cy="2995448"/>
          </a:xfrm>
          <a:prstGeom prst="rect">
            <a:avLst/>
          </a:prstGeom>
        </p:spPr>
      </p:pic>
    </p:spTree>
    <p:extLst>
      <p:ext uri="{BB962C8B-B14F-4D97-AF65-F5344CB8AC3E}">
        <p14:creationId xmlns:p14="http://schemas.microsoft.com/office/powerpoint/2010/main" val="31856565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5" name="內容版面配置區 4"/>
          <p:cNvSpPr>
            <a:spLocks noGrp="1"/>
          </p:cNvSpPr>
          <p:nvPr>
            <p:ph idx="1"/>
          </p:nvPr>
        </p:nvSpPr>
        <p:spPr/>
        <p:txBody>
          <a:bodyPr/>
          <a:lstStyle/>
          <a:p>
            <a:endParaRPr lang="zh-TW" altLang="en-US"/>
          </a:p>
        </p:txBody>
      </p:sp>
      <p:pic>
        <p:nvPicPr>
          <p:cNvPr id="6" name="圖片 5"/>
          <p:cNvPicPr>
            <a:picLocks noChangeAspect="1"/>
          </p:cNvPicPr>
          <p:nvPr/>
        </p:nvPicPr>
        <p:blipFill>
          <a:blip r:embed="rId2"/>
          <a:stretch>
            <a:fillRect/>
          </a:stretch>
        </p:blipFill>
        <p:spPr>
          <a:xfrm>
            <a:off x="693682" y="2369249"/>
            <a:ext cx="4395952" cy="2573240"/>
          </a:xfrm>
          <a:prstGeom prst="rect">
            <a:avLst/>
          </a:prstGeom>
        </p:spPr>
      </p:pic>
      <p:pic>
        <p:nvPicPr>
          <p:cNvPr id="7" name="圖片 6"/>
          <p:cNvPicPr>
            <a:picLocks noChangeAspect="1"/>
          </p:cNvPicPr>
          <p:nvPr/>
        </p:nvPicPr>
        <p:blipFill>
          <a:blip r:embed="rId3"/>
          <a:stretch>
            <a:fillRect/>
          </a:stretch>
        </p:blipFill>
        <p:spPr>
          <a:xfrm>
            <a:off x="6306207" y="2369249"/>
            <a:ext cx="4403833" cy="2577853"/>
          </a:xfrm>
          <a:prstGeom prst="rect">
            <a:avLst/>
          </a:prstGeom>
        </p:spPr>
      </p:pic>
      <p:sp>
        <p:nvSpPr>
          <p:cNvPr id="8" name="矩形 7"/>
          <p:cNvSpPr/>
          <p:nvPr/>
        </p:nvSpPr>
        <p:spPr>
          <a:xfrm>
            <a:off x="5018037" y="5398431"/>
            <a:ext cx="1492716" cy="369332"/>
          </a:xfrm>
          <a:prstGeom prst="rect">
            <a:avLst/>
          </a:prstGeom>
        </p:spPr>
        <p:txBody>
          <a:bodyPr wrap="none">
            <a:spAutoFit/>
          </a:bodyPr>
          <a:lstStyle/>
          <a:p>
            <a:r>
              <a:rPr lang="en-US" altLang="zh-TW" smtClean="0"/>
              <a:t>Delete </a:t>
            </a:r>
            <a:r>
              <a:rPr lang="en-US" altLang="zh-TW" dirty="0"/>
              <a:t>menu</a:t>
            </a:r>
            <a:endParaRPr lang="zh-TW" altLang="en-US" dirty="0"/>
          </a:p>
        </p:txBody>
      </p:sp>
    </p:spTree>
    <p:extLst>
      <p:ext uri="{BB962C8B-B14F-4D97-AF65-F5344CB8AC3E}">
        <p14:creationId xmlns:p14="http://schemas.microsoft.com/office/powerpoint/2010/main" val="369910337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字方塊 3"/>
          <p:cNvSpPr txBox="1">
            <a:spLocks noChangeArrowheads="1"/>
          </p:cNvSpPr>
          <p:nvPr/>
        </p:nvSpPr>
        <p:spPr bwMode="auto">
          <a:xfrm>
            <a:off x="1631951" y="692151"/>
            <a:ext cx="8856663" cy="597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1pPr>
            <a:lvl2pPr marL="742950" indent="-28575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2pPr>
            <a:lvl3pPr marL="11430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3pPr>
            <a:lvl4pPr marL="16002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4pPr>
            <a:lvl5pPr marL="2057400" indent="-228600">
              <a:spcBef>
                <a:spcPct val="20000"/>
              </a:spcBef>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lr>
                <a:srgbClr val="000099"/>
              </a:buClr>
              <a:buFont typeface="Wingdings" panose="05000000000000000000" pitchFamily="2" charset="2"/>
              <a:buChar char="l"/>
              <a:defRPr kumimoji="1" sz="2800" b="1">
                <a:solidFill>
                  <a:srgbClr val="000099"/>
                </a:solidFill>
                <a:latin typeface="Arial" panose="020B0604020202020204" pitchFamily="34" charset="0"/>
                <a:ea typeface="標楷體" panose="03000509000000000000" pitchFamily="65" charset="-120"/>
              </a:defRPr>
            </a:lvl9pPr>
          </a:lstStyle>
          <a:p>
            <a:pPr>
              <a:spcBef>
                <a:spcPct val="0"/>
              </a:spcBef>
              <a:buClrTx/>
              <a:buFontTx/>
              <a:buNone/>
            </a:pPr>
            <a:r>
              <a:rPr lang="zh-TW" altLang="en-US" sz="1600" b="0">
                <a:solidFill>
                  <a:schemeClr val="tx1"/>
                </a:solidFill>
              </a:rPr>
              <a:t>        </a:t>
            </a:r>
            <a:r>
              <a:rPr lang="en-US" altLang="zh-TW" sz="1600" b="0">
                <a:solidFill>
                  <a:schemeClr val="tx1"/>
                </a:solidFill>
              </a:rPr>
              <a:t>private void btnCheck_Click(object sender, EventArgs e)</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en-US" altLang="zh-TW" sz="1600" b="0">
                <a:solidFill>
                  <a:schemeClr val="tx1"/>
                </a:solidFill>
              </a:rPr>
              <a:t>            string passwd = txtPW.Text;</a:t>
            </a:r>
          </a:p>
          <a:p>
            <a:pPr>
              <a:spcBef>
                <a:spcPct val="0"/>
              </a:spcBef>
              <a:buClrTx/>
              <a:buFontTx/>
              <a:buNone/>
            </a:pPr>
            <a:r>
              <a:rPr lang="en-US" altLang="zh-TW" sz="1600" b="0">
                <a:solidFill>
                  <a:schemeClr val="tx1"/>
                </a:solidFill>
              </a:rPr>
              <a:t>            if (passwd == "123456")</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zh-TW" altLang="en-US" sz="1600" b="0">
                <a:solidFill>
                  <a:schemeClr val="tx1"/>
                </a:solidFill>
              </a:rPr>
              <a:t>                </a:t>
            </a:r>
            <a:r>
              <a:rPr lang="en-US" altLang="zh-TW" sz="1600" b="0">
                <a:solidFill>
                  <a:schemeClr val="tx1"/>
                </a:solidFill>
              </a:rPr>
              <a:t>lblShow.Text = "</a:t>
            </a:r>
            <a:r>
              <a:rPr lang="zh-TW" altLang="en-US" sz="1600" b="0">
                <a:solidFill>
                  <a:schemeClr val="tx1"/>
                </a:solidFill>
              </a:rPr>
              <a:t>請輸入提領金額，按</a:t>
            </a:r>
            <a:r>
              <a:rPr lang="en-US" altLang="zh-TW" sz="1600" b="0">
                <a:solidFill>
                  <a:schemeClr val="tx1"/>
                </a:solidFill>
              </a:rPr>
              <a:t>[</a:t>
            </a:r>
            <a:r>
              <a:rPr lang="zh-TW" altLang="en-US" sz="1600" b="0">
                <a:solidFill>
                  <a:schemeClr val="tx1"/>
                </a:solidFill>
              </a:rPr>
              <a:t>確定</a:t>
            </a:r>
            <a:r>
              <a:rPr lang="en-US" altLang="zh-TW" sz="1600" b="0">
                <a:solidFill>
                  <a:schemeClr val="tx1"/>
                </a:solidFill>
              </a:rPr>
              <a:t>]</a:t>
            </a:r>
            <a:r>
              <a:rPr lang="zh-TW" altLang="en-US" sz="1600" b="0">
                <a:solidFill>
                  <a:schemeClr val="tx1"/>
                </a:solidFill>
              </a:rPr>
              <a:t>鈕</a:t>
            </a:r>
            <a:r>
              <a:rPr lang="en-US" altLang="zh-TW" sz="1600" b="0">
                <a:solidFill>
                  <a:schemeClr val="tx1"/>
                </a:solidFill>
              </a:rPr>
              <a:t>";</a:t>
            </a:r>
          </a:p>
          <a:p>
            <a:pPr>
              <a:spcBef>
                <a:spcPct val="0"/>
              </a:spcBef>
              <a:buClrTx/>
              <a:buFontTx/>
              <a:buNone/>
            </a:pPr>
            <a:r>
              <a:rPr lang="en-US" altLang="zh-TW" sz="1600" b="0">
                <a:solidFill>
                  <a:schemeClr val="tx1"/>
                </a:solidFill>
              </a:rPr>
              <a:t>                txtMoney.Enabled = true;</a:t>
            </a:r>
          </a:p>
          <a:p>
            <a:pPr>
              <a:spcBef>
                <a:spcPct val="0"/>
              </a:spcBef>
              <a:buClrTx/>
              <a:buFontTx/>
              <a:buNone/>
            </a:pPr>
            <a:r>
              <a:rPr lang="en-US" altLang="zh-TW" sz="1600" b="0">
                <a:solidFill>
                  <a:schemeClr val="tx1"/>
                </a:solidFill>
              </a:rPr>
              <a:t>                btnOK.Enabled = true;</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en-US" altLang="zh-TW" sz="1600" b="0">
                <a:solidFill>
                  <a:schemeClr val="tx1"/>
                </a:solidFill>
              </a:rPr>
              <a:t>            else</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zh-TW" altLang="en-US" sz="1600" b="0">
                <a:solidFill>
                  <a:schemeClr val="tx1"/>
                </a:solidFill>
              </a:rPr>
              <a:t>                </a:t>
            </a:r>
            <a:r>
              <a:rPr lang="en-US" altLang="zh-TW" sz="1600" b="0">
                <a:solidFill>
                  <a:schemeClr val="tx1"/>
                </a:solidFill>
              </a:rPr>
              <a:t>lblShow.Text = "</a:t>
            </a:r>
            <a:r>
              <a:rPr lang="zh-TW" altLang="en-US" sz="1600" b="0">
                <a:solidFill>
                  <a:schemeClr val="tx1"/>
                </a:solidFill>
              </a:rPr>
              <a:t>密碼錯誤</a:t>
            </a:r>
            <a:r>
              <a:rPr lang="en-US" altLang="zh-TW" sz="1600" b="0">
                <a:solidFill>
                  <a:schemeClr val="tx1"/>
                </a:solidFill>
              </a:rPr>
              <a:t>! </a:t>
            </a:r>
            <a:r>
              <a:rPr lang="zh-TW" altLang="en-US" sz="1600" b="0">
                <a:solidFill>
                  <a:schemeClr val="tx1"/>
                </a:solidFill>
              </a:rPr>
              <a:t>請重新輸入</a:t>
            </a:r>
            <a:r>
              <a:rPr lang="en-US" altLang="zh-TW" sz="1600" b="0">
                <a:solidFill>
                  <a:schemeClr val="tx1"/>
                </a:solidFill>
              </a:rPr>
              <a:t>";</a:t>
            </a:r>
          </a:p>
          <a:p>
            <a:pPr>
              <a:spcBef>
                <a:spcPct val="0"/>
              </a:spcBef>
              <a:buClrTx/>
              <a:buFontTx/>
              <a:buNone/>
            </a:pPr>
            <a:r>
              <a:rPr lang="en-US" altLang="zh-TW" sz="1600" b="0">
                <a:solidFill>
                  <a:schemeClr val="tx1"/>
                </a:solidFill>
              </a:rPr>
              <a:t>                txtPW.Clear();</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zh-TW" altLang="en-US" sz="1600" b="0">
                <a:solidFill>
                  <a:schemeClr val="tx1"/>
                </a:solidFill>
              </a:rPr>
              <a:t>        </a:t>
            </a:r>
            <a:r>
              <a:rPr lang="en-US" altLang="zh-TW" sz="1600" b="0">
                <a:solidFill>
                  <a:schemeClr val="tx1"/>
                </a:solidFill>
              </a:rPr>
              <a:t>}</a:t>
            </a:r>
            <a:endParaRPr lang="zh-TW" altLang="en-US" sz="1600" b="0">
              <a:solidFill>
                <a:schemeClr val="tx1"/>
              </a:solidFill>
            </a:endParaRPr>
          </a:p>
          <a:p>
            <a:pPr>
              <a:spcBef>
                <a:spcPct val="0"/>
              </a:spcBef>
              <a:buClrTx/>
              <a:buFontTx/>
              <a:buNone/>
            </a:pPr>
            <a:r>
              <a:rPr lang="en-US" altLang="zh-TW" sz="1600" b="0">
                <a:solidFill>
                  <a:schemeClr val="tx1"/>
                </a:solidFill>
              </a:rPr>
              <a:t>        private void btnCancel_Click(object sender, EventArgs e)</a:t>
            </a:r>
          </a:p>
          <a:p>
            <a:pPr>
              <a:spcBef>
                <a:spcPct val="0"/>
              </a:spcBef>
              <a:buClrTx/>
              <a:buFontTx/>
              <a:buNone/>
            </a:pPr>
            <a:r>
              <a:rPr lang="zh-TW" altLang="en-US" sz="1600" b="0">
                <a:solidFill>
                  <a:schemeClr val="tx1"/>
                </a:solidFill>
              </a:rPr>
              <a:t>        </a:t>
            </a:r>
            <a:r>
              <a:rPr lang="en-US" altLang="zh-TW" sz="1600" b="0">
                <a:solidFill>
                  <a:schemeClr val="tx1"/>
                </a:solidFill>
              </a:rPr>
              <a:t>{</a:t>
            </a:r>
          </a:p>
          <a:p>
            <a:pPr>
              <a:spcBef>
                <a:spcPct val="0"/>
              </a:spcBef>
              <a:buClrTx/>
              <a:buFontTx/>
              <a:buNone/>
            </a:pPr>
            <a:r>
              <a:rPr lang="zh-TW" altLang="en-US" sz="1600" b="0">
                <a:solidFill>
                  <a:schemeClr val="tx1"/>
                </a:solidFill>
              </a:rPr>
              <a:t>            </a:t>
            </a:r>
            <a:r>
              <a:rPr lang="en-US" altLang="zh-TW" sz="1600" b="0">
                <a:solidFill>
                  <a:schemeClr val="tx1"/>
                </a:solidFill>
              </a:rPr>
              <a:t>lblShow.Text = "</a:t>
            </a:r>
            <a:r>
              <a:rPr lang="zh-TW" altLang="en-US" sz="1600" b="0">
                <a:solidFill>
                  <a:schemeClr val="tx1"/>
                </a:solidFill>
              </a:rPr>
              <a:t>請輸入密碼後，按</a:t>
            </a:r>
            <a:r>
              <a:rPr lang="en-US" altLang="zh-TW" sz="1600" b="0">
                <a:solidFill>
                  <a:schemeClr val="tx1"/>
                </a:solidFill>
              </a:rPr>
              <a:t>[</a:t>
            </a:r>
            <a:r>
              <a:rPr lang="zh-TW" altLang="en-US" sz="1600" b="0">
                <a:solidFill>
                  <a:schemeClr val="tx1"/>
                </a:solidFill>
              </a:rPr>
              <a:t>檢查</a:t>
            </a:r>
            <a:r>
              <a:rPr lang="en-US" altLang="zh-TW" sz="1600" b="0">
                <a:solidFill>
                  <a:schemeClr val="tx1"/>
                </a:solidFill>
              </a:rPr>
              <a:t>]</a:t>
            </a:r>
            <a:r>
              <a:rPr lang="zh-TW" altLang="en-US" sz="1600" b="0">
                <a:solidFill>
                  <a:schemeClr val="tx1"/>
                </a:solidFill>
              </a:rPr>
              <a:t>鈕</a:t>
            </a:r>
            <a:r>
              <a:rPr lang="en-US" altLang="zh-TW" sz="1600" b="0">
                <a:solidFill>
                  <a:schemeClr val="tx1"/>
                </a:solidFill>
              </a:rPr>
              <a:t>";</a:t>
            </a:r>
          </a:p>
          <a:p>
            <a:pPr>
              <a:spcBef>
                <a:spcPct val="0"/>
              </a:spcBef>
              <a:buClrTx/>
              <a:buFontTx/>
              <a:buNone/>
            </a:pPr>
            <a:r>
              <a:rPr lang="en-US" altLang="zh-TW" sz="1600" b="0">
                <a:solidFill>
                  <a:schemeClr val="tx1"/>
                </a:solidFill>
              </a:rPr>
              <a:t>            txtMoney.Clear();</a:t>
            </a:r>
          </a:p>
          <a:p>
            <a:pPr>
              <a:spcBef>
                <a:spcPct val="0"/>
              </a:spcBef>
              <a:buClrTx/>
              <a:buFontTx/>
              <a:buNone/>
            </a:pPr>
            <a:r>
              <a:rPr lang="en-US" altLang="zh-TW" sz="1600" b="0">
                <a:solidFill>
                  <a:schemeClr val="tx1"/>
                </a:solidFill>
              </a:rPr>
              <a:t>            txtMoney.Enabled = false;</a:t>
            </a:r>
          </a:p>
          <a:p>
            <a:pPr>
              <a:spcBef>
                <a:spcPct val="0"/>
              </a:spcBef>
              <a:buClrTx/>
              <a:buFontTx/>
              <a:buNone/>
            </a:pPr>
            <a:r>
              <a:rPr lang="en-US" altLang="zh-TW" sz="1600" b="0">
                <a:solidFill>
                  <a:schemeClr val="tx1"/>
                </a:solidFill>
              </a:rPr>
              <a:t>            btnOK.Enabled = false;</a:t>
            </a:r>
          </a:p>
          <a:p>
            <a:pPr>
              <a:spcBef>
                <a:spcPct val="0"/>
              </a:spcBef>
              <a:buClrTx/>
              <a:buFontTx/>
              <a:buNone/>
            </a:pPr>
            <a:r>
              <a:rPr lang="en-US" altLang="zh-TW" sz="1600" b="0">
                <a:solidFill>
                  <a:schemeClr val="tx1"/>
                </a:solidFill>
              </a:rPr>
              <a:t>            txtPW.Clear();</a:t>
            </a:r>
          </a:p>
          <a:p>
            <a:pPr>
              <a:spcBef>
                <a:spcPct val="0"/>
              </a:spcBef>
              <a:buClrTx/>
              <a:buFontTx/>
              <a:buNone/>
            </a:pPr>
            <a:r>
              <a:rPr lang="zh-TW" altLang="en-US" sz="1600" b="0">
                <a:solidFill>
                  <a:schemeClr val="tx1"/>
                </a:solidFill>
              </a:rPr>
              <a:t>        </a:t>
            </a:r>
            <a:r>
              <a:rPr lang="en-US" altLang="zh-TW" sz="1600" b="0">
                <a:solidFill>
                  <a:schemeClr val="tx1"/>
                </a:solidFill>
              </a:rPr>
              <a:t>}</a:t>
            </a:r>
            <a:endParaRPr lang="zh-TW" altLang="en-US" sz="1600" b="0">
              <a:solidFill>
                <a:schemeClr val="tx1"/>
              </a:solidFill>
            </a:endParaRPr>
          </a:p>
        </p:txBody>
      </p:sp>
    </p:spTree>
    <p:extLst>
      <p:ext uri="{BB962C8B-B14F-4D97-AF65-F5344CB8AC3E}">
        <p14:creationId xmlns:p14="http://schemas.microsoft.com/office/powerpoint/2010/main" val="402315449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1847851" y="549275"/>
            <a:ext cx="8640763" cy="719138"/>
          </a:xfrm>
        </p:spPr>
        <p:txBody>
          <a:bodyPr/>
          <a:lstStyle/>
          <a:p>
            <a:pPr eaLnBrk="1" hangingPunct="1"/>
            <a:r>
              <a:rPr lang="en-US" altLang="zh-TW" sz="3200"/>
              <a:t>ToolTip Control Item</a:t>
            </a:r>
            <a:endParaRPr lang="zh-TW" altLang="en-US" smtClean="0"/>
          </a:p>
        </p:txBody>
      </p:sp>
      <p:graphicFrame>
        <p:nvGraphicFramePr>
          <p:cNvPr id="31747" name="Object 3"/>
          <p:cNvGraphicFramePr>
            <a:graphicFrameLocks noGrp="1" noChangeAspect="1"/>
          </p:cNvGraphicFramePr>
          <p:nvPr>
            <p:ph idx="1"/>
          </p:nvPr>
        </p:nvGraphicFramePr>
        <p:xfrm>
          <a:off x="1919289" y="1412876"/>
          <a:ext cx="7991475" cy="4608513"/>
        </p:xfrm>
        <a:graphic>
          <a:graphicData uri="http://schemas.openxmlformats.org/presentationml/2006/ole">
            <mc:AlternateContent xmlns:mc="http://schemas.openxmlformats.org/markup-compatibility/2006">
              <mc:Choice xmlns:v="urn:schemas-microsoft-com:vml" Requires="v">
                <p:oleObj spid="_x0000_s22532" name="PhotoImpact" r:id="rId3" imgW="9219048" imgH="5028571" progId="PI3.Image">
                  <p:embed/>
                </p:oleObj>
              </mc:Choice>
              <mc:Fallback>
                <p:oleObj name="PhotoImpact" r:id="rId3" imgW="9219048" imgH="5028571"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9289" y="1412876"/>
                        <a:ext cx="7991475" cy="46085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2495551" y="1547813"/>
            <a:ext cx="1057275"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Property</a:t>
            </a:r>
            <a:endParaRPr lang="zh-TW" altLang="en-US" dirty="0"/>
          </a:p>
        </p:txBody>
      </p:sp>
      <p:sp>
        <p:nvSpPr>
          <p:cNvPr id="3" name="文字方塊 2"/>
          <p:cNvSpPr txBox="1"/>
          <p:nvPr/>
        </p:nvSpPr>
        <p:spPr>
          <a:xfrm>
            <a:off x="6311901" y="1547813"/>
            <a:ext cx="1338263"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Description</a:t>
            </a:r>
            <a:endParaRPr lang="zh-TW" altLang="en-US" dirty="0"/>
          </a:p>
        </p:txBody>
      </p:sp>
      <p:sp>
        <p:nvSpPr>
          <p:cNvPr id="4" name="文字方塊 3"/>
          <p:cNvSpPr txBox="1"/>
          <p:nvPr/>
        </p:nvSpPr>
        <p:spPr>
          <a:xfrm>
            <a:off x="4133850" y="1992314"/>
            <a:ext cx="5619750" cy="5857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sz="1600" dirty="0"/>
              <a:t>Contains 3 properties called </a:t>
            </a:r>
            <a:r>
              <a:rPr lang="en-US" altLang="zh-TW" sz="1600" dirty="0" err="1"/>
              <a:t>AutoPopDelay</a:t>
            </a:r>
            <a:r>
              <a:rPr lang="en-US" altLang="zh-TW" sz="1600" dirty="0"/>
              <a:t>, </a:t>
            </a:r>
            <a:r>
              <a:rPr lang="en-US" altLang="zh-TW" sz="1600" dirty="0" err="1"/>
              <a:t>InitialDelay</a:t>
            </a:r>
            <a:r>
              <a:rPr lang="en-US" altLang="zh-TW" sz="1600" dirty="0"/>
              <a:t> and </a:t>
            </a:r>
            <a:r>
              <a:rPr lang="en-US" altLang="zh-TW" sz="1600" dirty="0" err="1"/>
              <a:t>ReShowDelay</a:t>
            </a:r>
            <a:r>
              <a:rPr lang="en-US" altLang="zh-TW" sz="1600" dirty="0"/>
              <a:t>, default value is 500(0.5 sec)</a:t>
            </a:r>
            <a:endParaRPr lang="zh-TW" altLang="en-US" sz="1600" dirty="0"/>
          </a:p>
        </p:txBody>
      </p:sp>
      <p:sp>
        <p:nvSpPr>
          <p:cNvPr id="5" name="文字方塊 4"/>
          <p:cNvSpPr txBox="1"/>
          <p:nvPr/>
        </p:nvSpPr>
        <p:spPr>
          <a:xfrm>
            <a:off x="4133850" y="2636839"/>
            <a:ext cx="5619750" cy="33813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sz="1600" dirty="0"/>
              <a:t>Show text in several time, default: 5000(5 sec)</a:t>
            </a:r>
            <a:endParaRPr lang="zh-TW" altLang="en-US" sz="1600" dirty="0"/>
          </a:p>
        </p:txBody>
      </p:sp>
      <p:sp>
        <p:nvSpPr>
          <p:cNvPr id="6" name="文字方塊 5"/>
          <p:cNvSpPr txBox="1"/>
          <p:nvPr/>
        </p:nvSpPr>
        <p:spPr>
          <a:xfrm>
            <a:off x="4130676" y="3035300"/>
            <a:ext cx="5622925" cy="5842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sz="1600" dirty="0"/>
              <a:t>The mouse stays on the control item and then show the text after several mini second, default: 500(0.5 sec)</a:t>
            </a:r>
            <a:endParaRPr lang="zh-TW" altLang="en-US" sz="1600" dirty="0"/>
          </a:p>
        </p:txBody>
      </p:sp>
      <p:sp>
        <p:nvSpPr>
          <p:cNvPr id="7" name="文字方塊 6"/>
          <p:cNvSpPr txBox="1"/>
          <p:nvPr/>
        </p:nvSpPr>
        <p:spPr>
          <a:xfrm>
            <a:off x="4130676" y="3679825"/>
            <a:ext cx="5622925" cy="58578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sz="1600" dirty="0"/>
              <a:t>The showing duration between moving the mouse from a control item to another, default: 100(0.1 sec)</a:t>
            </a:r>
            <a:endParaRPr lang="zh-TW" altLang="en-US" sz="1600" dirty="0"/>
          </a:p>
        </p:txBody>
      </p:sp>
      <p:sp>
        <p:nvSpPr>
          <p:cNvPr id="8" name="文字方塊 7"/>
          <p:cNvSpPr txBox="1"/>
          <p:nvPr/>
        </p:nvSpPr>
        <p:spPr>
          <a:xfrm>
            <a:off x="4130676" y="4352925"/>
            <a:ext cx="5622925" cy="584200"/>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sz="1600" dirty="0"/>
              <a:t>True: show rounded rectangle</a:t>
            </a:r>
          </a:p>
          <a:p>
            <a:pPr>
              <a:defRPr/>
            </a:pPr>
            <a:r>
              <a:rPr lang="en-US" altLang="zh-TW" sz="1600" dirty="0"/>
              <a:t>False: show rectangle</a:t>
            </a:r>
            <a:endParaRPr lang="zh-TW" altLang="en-US" sz="1600" dirty="0"/>
          </a:p>
        </p:txBody>
      </p:sp>
    </p:spTree>
    <p:extLst>
      <p:ext uri="{BB962C8B-B14F-4D97-AF65-F5344CB8AC3E}">
        <p14:creationId xmlns:p14="http://schemas.microsoft.com/office/powerpoint/2010/main" val="11673397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zh-TW" sz="3200"/>
              <a:t>3. Windows Application – Save and Open</a:t>
            </a:r>
            <a:endParaRPr lang="zh-TW" altLang="en-US" sz="3200"/>
          </a:p>
        </p:txBody>
      </p:sp>
      <p:sp>
        <p:nvSpPr>
          <p:cNvPr id="17411" name="Rectangle 3"/>
          <p:cNvSpPr>
            <a:spLocks noGrp="1" noChangeArrowheads="1"/>
          </p:cNvSpPr>
          <p:nvPr>
            <p:ph type="body" idx="1"/>
          </p:nvPr>
        </p:nvSpPr>
        <p:spPr>
          <a:xfrm>
            <a:off x="1847851" y="1557339"/>
            <a:ext cx="8569325" cy="4968875"/>
          </a:xfrm>
        </p:spPr>
        <p:txBody>
          <a:bodyPr/>
          <a:lstStyle/>
          <a:p>
            <a:pPr marL="533400" indent="-533400" eaLnBrk="1" hangingPunct="1">
              <a:lnSpc>
                <a:spcPct val="130000"/>
              </a:lnSpc>
              <a:buFont typeface="Wingdings" panose="05000000000000000000" pitchFamily="2" charset="2"/>
              <a:buAutoNum type="arabicPeriod"/>
            </a:pPr>
            <a:r>
              <a:rPr lang="en-US" altLang="zh-TW" sz="2400"/>
              <a:t>Save program</a:t>
            </a:r>
            <a:br>
              <a:rPr lang="en-US" altLang="zh-TW" sz="2400"/>
            </a:br>
            <a:r>
              <a:rPr lang="zh-TW" altLang="en-US" sz="2400">
                <a:sym typeface="Wingdings" panose="05000000000000000000" pitchFamily="2" charset="2"/>
              </a:rPr>
              <a:t> </a:t>
            </a:r>
            <a:r>
              <a:rPr lang="en-US" altLang="zh-TW" sz="2400">
                <a:sym typeface="Wingdings" panose="05000000000000000000" pitchFamily="2" charset="2"/>
              </a:rPr>
              <a:t>press the “Save all” icon at tool bar</a:t>
            </a:r>
            <a:br>
              <a:rPr lang="en-US" altLang="zh-TW" sz="2400">
                <a:sym typeface="Wingdings" panose="05000000000000000000" pitchFamily="2" charset="2"/>
              </a:rPr>
            </a:br>
            <a:r>
              <a:rPr lang="zh-TW" altLang="en-US" sz="2400">
                <a:sym typeface="Wingdings" panose="05000000000000000000" pitchFamily="2" charset="2"/>
              </a:rPr>
              <a:t> </a:t>
            </a:r>
            <a:r>
              <a:rPr lang="en-US" altLang="zh-TW" sz="2400">
                <a:sym typeface="Wingdings" panose="05000000000000000000" pitchFamily="2" charset="2"/>
              </a:rPr>
              <a:t>menu File(F)/Save all(L)</a:t>
            </a:r>
            <a:br>
              <a:rPr lang="en-US" altLang="zh-TW" sz="2400">
                <a:sym typeface="Wingdings" panose="05000000000000000000" pitchFamily="2" charset="2"/>
              </a:rPr>
            </a:br>
            <a:r>
              <a:rPr lang="en-US" altLang="zh-TW" sz="2400">
                <a:sym typeface="Wingdings" panose="05000000000000000000" pitchFamily="2" charset="2"/>
              </a:rPr>
              <a:t>The related file of First project is stored at assigned directory</a:t>
            </a:r>
            <a:endParaRPr lang="zh-TW" altLang="en-US" sz="2400">
              <a:sym typeface="Wingdings" panose="05000000000000000000" pitchFamily="2" charset="2"/>
            </a:endParaRPr>
          </a:p>
        </p:txBody>
      </p:sp>
      <p:pic>
        <p:nvPicPr>
          <p:cNvPr id="1741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3564" y="2133601"/>
            <a:ext cx="269875" cy="282575"/>
          </a:xfrm>
          <a:prstGeom prst="rect">
            <a:avLst/>
          </a:prstGeom>
          <a:noFill/>
          <a:ln w="9525">
            <a:solidFill>
              <a:srgbClr val="80808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674400"/>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altLang="zh-TW" sz="3200"/>
              <a:t>ToolTip Methods</a:t>
            </a:r>
            <a:endParaRPr lang="zh-TW" altLang="en-US" sz="3200"/>
          </a:p>
        </p:txBody>
      </p:sp>
      <p:sp>
        <p:nvSpPr>
          <p:cNvPr id="32771" name="Rectangle 3"/>
          <p:cNvSpPr>
            <a:spLocks noGrp="1" noChangeArrowheads="1"/>
          </p:cNvSpPr>
          <p:nvPr>
            <p:ph type="body" idx="1"/>
          </p:nvPr>
        </p:nvSpPr>
        <p:spPr>
          <a:xfrm>
            <a:off x="1774826" y="1628776"/>
            <a:ext cx="8569325" cy="3313113"/>
          </a:xfrm>
        </p:spPr>
        <p:txBody>
          <a:bodyPr/>
          <a:lstStyle/>
          <a:p>
            <a:pPr marL="533400" indent="-533400" eaLnBrk="1" hangingPunct="1">
              <a:spcAft>
                <a:spcPct val="35000"/>
              </a:spcAft>
              <a:buFont typeface="Wingdings" panose="05000000000000000000" pitchFamily="2" charset="2"/>
              <a:buAutoNum type="arabicPeriod"/>
            </a:pPr>
            <a:r>
              <a:rPr lang="en-US" altLang="zh-TW" sz="2400"/>
              <a:t>SetToolTip Method</a:t>
            </a:r>
            <a:r>
              <a:rPr lang="zh-TW" altLang="en-US" sz="2400"/>
              <a:t/>
            </a:r>
            <a:br>
              <a:rPr lang="zh-TW" altLang="en-US" sz="2400"/>
            </a:br>
            <a:r>
              <a:rPr lang="en-US" altLang="zh-TW" sz="2400"/>
              <a:t>set tool tip text of a control item as the program is running</a:t>
            </a:r>
            <a:endParaRPr lang="zh-TW" altLang="en-US" sz="2400"/>
          </a:p>
          <a:p>
            <a:pPr marL="533400" indent="-533400" eaLnBrk="1" hangingPunct="1">
              <a:buFont typeface="Wingdings" panose="05000000000000000000" pitchFamily="2" charset="2"/>
              <a:buAutoNum type="arabicPeriod"/>
            </a:pPr>
            <a:r>
              <a:rPr lang="en-US" altLang="zh-TW" sz="2400"/>
              <a:t>Set the tool tip text of the control item button1 as “</a:t>
            </a:r>
            <a:r>
              <a:rPr lang="zh-TW" altLang="en-US" sz="2400"/>
              <a:t>點按一下</a:t>
            </a:r>
            <a:r>
              <a:rPr lang="en-US" altLang="zh-TW" sz="2400"/>
              <a:t>”</a:t>
            </a:r>
            <a:endParaRPr lang="zh-TW" altLang="en-US" sz="2400"/>
          </a:p>
          <a:p>
            <a:pPr marL="533400" indent="-533400" eaLnBrk="1" hangingPunct="1">
              <a:buNone/>
            </a:pPr>
            <a:r>
              <a:rPr lang="zh-TW" altLang="en-US" sz="2400"/>
              <a:t>      </a:t>
            </a:r>
            <a:r>
              <a:rPr lang="en-US" altLang="zh-TW" sz="2400"/>
              <a:t>toolTip1.SetToolTip(button1 , “</a:t>
            </a:r>
            <a:r>
              <a:rPr lang="zh-TW" altLang="en-US" sz="2400"/>
              <a:t>點按一下”</a:t>
            </a:r>
            <a:r>
              <a:rPr lang="en-US" altLang="zh-TW" sz="2400"/>
              <a:t>);</a:t>
            </a:r>
          </a:p>
        </p:txBody>
      </p:sp>
    </p:spTree>
    <p:extLst>
      <p:ext uri="{BB962C8B-B14F-4D97-AF65-F5344CB8AC3E}">
        <p14:creationId xmlns:p14="http://schemas.microsoft.com/office/powerpoint/2010/main" val="123477261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1779588" y="692150"/>
            <a:ext cx="5180012" cy="646331"/>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0" fontAlgn="base" hangingPunct="0">
              <a:spcBef>
                <a:spcPct val="0"/>
              </a:spcBef>
              <a:spcAft>
                <a:spcPct val="0"/>
              </a:spcAft>
              <a:defRPr/>
            </a:pPr>
            <a:r>
              <a:rPr kumimoji="1" lang="en-US" altLang="zh-TW" b="1" dirty="0" smtClean="0">
                <a:solidFill>
                  <a:srgbClr val="000000"/>
                </a:solidFill>
              </a:rPr>
              <a:t>Practice(tooltip):</a:t>
            </a:r>
            <a:endParaRPr kumimoji="1" lang="en-US" altLang="zh-TW" b="1" dirty="0">
              <a:solidFill>
                <a:srgbClr val="000000"/>
              </a:solidFill>
            </a:endParaRPr>
          </a:p>
          <a:p>
            <a:pPr eaLnBrk="0" fontAlgn="base" hangingPunct="0">
              <a:spcBef>
                <a:spcPct val="0"/>
              </a:spcBef>
              <a:spcAft>
                <a:spcPct val="0"/>
              </a:spcAft>
              <a:defRPr/>
            </a:pPr>
            <a:endParaRPr kumimoji="1" lang="en-US" altLang="zh-TW" dirty="0">
              <a:solidFill>
                <a:srgbClr val="000000"/>
              </a:solidFill>
            </a:endParaRPr>
          </a:p>
        </p:txBody>
      </p:sp>
      <p:sp>
        <p:nvSpPr>
          <p:cNvPr id="4" name="矩形 3"/>
          <p:cNvSpPr/>
          <p:nvPr/>
        </p:nvSpPr>
        <p:spPr>
          <a:xfrm>
            <a:off x="6959600" y="1412876"/>
            <a:ext cx="3168650" cy="57626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6" name="矩形 5"/>
          <p:cNvSpPr/>
          <p:nvPr/>
        </p:nvSpPr>
        <p:spPr>
          <a:xfrm>
            <a:off x="2208214" y="4662488"/>
            <a:ext cx="4751387" cy="927100"/>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base" hangingPunct="0">
              <a:spcBef>
                <a:spcPct val="0"/>
              </a:spcBef>
              <a:spcAft>
                <a:spcPct val="0"/>
              </a:spcAft>
              <a:defRPr/>
            </a:pPr>
            <a:endParaRPr kumimoji="1" lang="zh-TW" altLang="en-US">
              <a:solidFill>
                <a:srgbClr val="FFFFFF"/>
              </a:solidFill>
            </a:endParaRPr>
          </a:p>
        </p:txBody>
      </p:sp>
      <p:sp>
        <p:nvSpPr>
          <p:cNvPr id="3" name="文字方塊 2"/>
          <p:cNvSpPr txBox="1"/>
          <p:nvPr/>
        </p:nvSpPr>
        <p:spPr>
          <a:xfrm>
            <a:off x="1779588" y="1031252"/>
            <a:ext cx="8623739" cy="369332"/>
          </a:xfrm>
          <a:prstGeom prst="rect">
            <a:avLst/>
          </a:prstGeom>
          <a:noFill/>
        </p:spPr>
        <p:txBody>
          <a:bodyPr wrap="square" rtlCol="0">
            <a:spAutoFit/>
          </a:bodyPr>
          <a:lstStyle/>
          <a:p>
            <a:r>
              <a:rPr lang="en-US" altLang="zh-TW" dirty="0" smtClean="0"/>
              <a:t>Use tooltip to show pop-up window. Show each label and button pop-up window.</a:t>
            </a:r>
            <a:endParaRPr lang="zh-TW" altLang="en-US" dirty="0"/>
          </a:p>
        </p:txBody>
      </p:sp>
      <p:pic>
        <p:nvPicPr>
          <p:cNvPr id="5" name="圖片 4"/>
          <p:cNvPicPr>
            <a:picLocks noChangeAspect="1"/>
          </p:cNvPicPr>
          <p:nvPr/>
        </p:nvPicPr>
        <p:blipFill>
          <a:blip r:embed="rId2"/>
          <a:stretch>
            <a:fillRect/>
          </a:stretch>
        </p:blipFill>
        <p:spPr>
          <a:xfrm>
            <a:off x="1706124" y="1499564"/>
            <a:ext cx="3419475" cy="2781300"/>
          </a:xfrm>
          <a:prstGeom prst="rect">
            <a:avLst/>
          </a:prstGeom>
        </p:spPr>
      </p:pic>
      <p:pic>
        <p:nvPicPr>
          <p:cNvPr id="7" name="圖片 6"/>
          <p:cNvPicPr>
            <a:picLocks noChangeAspect="1"/>
          </p:cNvPicPr>
          <p:nvPr/>
        </p:nvPicPr>
        <p:blipFill>
          <a:blip r:embed="rId3"/>
          <a:stretch>
            <a:fillRect/>
          </a:stretch>
        </p:blipFill>
        <p:spPr>
          <a:xfrm>
            <a:off x="3670409" y="1499564"/>
            <a:ext cx="3419475" cy="2781300"/>
          </a:xfrm>
          <a:prstGeom prst="rect">
            <a:avLst/>
          </a:prstGeom>
        </p:spPr>
      </p:pic>
      <p:pic>
        <p:nvPicPr>
          <p:cNvPr id="8" name="圖片 7"/>
          <p:cNvPicPr>
            <a:picLocks noChangeAspect="1"/>
          </p:cNvPicPr>
          <p:nvPr/>
        </p:nvPicPr>
        <p:blipFill>
          <a:blip r:embed="rId4"/>
          <a:stretch>
            <a:fillRect/>
          </a:stretch>
        </p:blipFill>
        <p:spPr>
          <a:xfrm>
            <a:off x="6002228" y="1499564"/>
            <a:ext cx="3419475" cy="2781300"/>
          </a:xfrm>
          <a:prstGeom prst="rect">
            <a:avLst/>
          </a:prstGeom>
        </p:spPr>
      </p:pic>
      <p:pic>
        <p:nvPicPr>
          <p:cNvPr id="9" name="圖片 8"/>
          <p:cNvPicPr>
            <a:picLocks noChangeAspect="1"/>
          </p:cNvPicPr>
          <p:nvPr/>
        </p:nvPicPr>
        <p:blipFill>
          <a:blip r:embed="rId5"/>
          <a:stretch>
            <a:fillRect/>
          </a:stretch>
        </p:blipFill>
        <p:spPr>
          <a:xfrm>
            <a:off x="1473390" y="4051672"/>
            <a:ext cx="3419475" cy="2781300"/>
          </a:xfrm>
          <a:prstGeom prst="rect">
            <a:avLst/>
          </a:prstGeom>
        </p:spPr>
      </p:pic>
      <p:pic>
        <p:nvPicPr>
          <p:cNvPr id="10" name="圖片 9"/>
          <p:cNvPicPr>
            <a:picLocks noChangeAspect="1"/>
          </p:cNvPicPr>
          <p:nvPr/>
        </p:nvPicPr>
        <p:blipFill>
          <a:blip r:embed="rId6"/>
          <a:stretch>
            <a:fillRect/>
          </a:stretch>
        </p:blipFill>
        <p:spPr>
          <a:xfrm>
            <a:off x="3670409" y="4076700"/>
            <a:ext cx="3419475" cy="2781300"/>
          </a:xfrm>
          <a:prstGeom prst="rect">
            <a:avLst/>
          </a:prstGeom>
        </p:spPr>
      </p:pic>
      <p:pic>
        <p:nvPicPr>
          <p:cNvPr id="11" name="圖片 10"/>
          <p:cNvPicPr>
            <a:picLocks noChangeAspect="1"/>
          </p:cNvPicPr>
          <p:nvPr/>
        </p:nvPicPr>
        <p:blipFill>
          <a:blip r:embed="rId7"/>
          <a:stretch>
            <a:fillRect/>
          </a:stretch>
        </p:blipFill>
        <p:spPr>
          <a:xfrm>
            <a:off x="6415773" y="4076700"/>
            <a:ext cx="3419475" cy="2781300"/>
          </a:xfrm>
          <a:prstGeom prst="rect">
            <a:avLst/>
          </a:prstGeom>
        </p:spPr>
      </p:pic>
    </p:spTree>
    <p:extLst>
      <p:ext uri="{BB962C8B-B14F-4D97-AF65-F5344CB8AC3E}">
        <p14:creationId xmlns:p14="http://schemas.microsoft.com/office/powerpoint/2010/main" val="1730891318"/>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ltLang="zh-TW" sz="3200"/>
              <a:t>6-8 MessageBox Class</a:t>
            </a:r>
            <a:endParaRPr lang="zh-TW" altLang="en-US" sz="3200"/>
          </a:p>
        </p:txBody>
      </p:sp>
      <p:graphicFrame>
        <p:nvGraphicFramePr>
          <p:cNvPr id="33795" name="Object 3"/>
          <p:cNvGraphicFramePr>
            <a:graphicFrameLocks noGrp="1" noChangeAspect="1"/>
          </p:cNvGraphicFramePr>
          <p:nvPr>
            <p:ph idx="1"/>
          </p:nvPr>
        </p:nvGraphicFramePr>
        <p:xfrm>
          <a:off x="1774826" y="1700214"/>
          <a:ext cx="8207375" cy="2808287"/>
        </p:xfrm>
        <a:graphic>
          <a:graphicData uri="http://schemas.openxmlformats.org/presentationml/2006/ole">
            <mc:AlternateContent xmlns:mc="http://schemas.openxmlformats.org/markup-compatibility/2006">
              <mc:Choice xmlns:v="urn:schemas-microsoft-com:vml" Requires="v">
                <p:oleObj spid="_x0000_s23556" name="PhotoImpact" r:id="rId3" imgW="7847619" imgH="2031746" progId="PI3.Image">
                  <p:embed/>
                </p:oleObj>
              </mc:Choice>
              <mc:Fallback>
                <p:oleObj name="PhotoImpact" r:id="rId3" imgW="7847619" imgH="2031746"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1700214"/>
                        <a:ext cx="8207375" cy="28082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2640014" y="2060575"/>
            <a:ext cx="611187"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Title</a:t>
            </a:r>
            <a:endParaRPr lang="zh-TW" altLang="en-US" dirty="0"/>
          </a:p>
        </p:txBody>
      </p:sp>
      <p:sp>
        <p:nvSpPr>
          <p:cNvPr id="3" name="文字方塊 2"/>
          <p:cNvSpPr txBox="1"/>
          <p:nvPr/>
        </p:nvSpPr>
        <p:spPr>
          <a:xfrm>
            <a:off x="1878013" y="2940050"/>
            <a:ext cx="1522412"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Warning icon</a:t>
            </a:r>
            <a:endParaRPr lang="zh-TW" altLang="en-US" dirty="0"/>
          </a:p>
        </p:txBody>
      </p:sp>
      <p:sp>
        <p:nvSpPr>
          <p:cNvPr id="5" name="文字方塊 4"/>
          <p:cNvSpPr txBox="1"/>
          <p:nvPr/>
        </p:nvSpPr>
        <p:spPr>
          <a:xfrm>
            <a:off x="1582738" y="3573463"/>
            <a:ext cx="1928812"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Response button</a:t>
            </a:r>
            <a:endParaRPr lang="zh-TW" altLang="en-US" dirty="0"/>
          </a:p>
        </p:txBody>
      </p:sp>
      <p:sp>
        <p:nvSpPr>
          <p:cNvPr id="6" name="文字方塊 5"/>
          <p:cNvSpPr txBox="1"/>
          <p:nvPr/>
        </p:nvSpPr>
        <p:spPr>
          <a:xfrm>
            <a:off x="9223376" y="2905125"/>
            <a:ext cx="1120775" cy="369888"/>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Message</a:t>
            </a:r>
            <a:endParaRPr lang="zh-TW" altLang="en-US" dirty="0"/>
          </a:p>
        </p:txBody>
      </p:sp>
    </p:spTree>
    <p:extLst>
      <p:ext uri="{BB962C8B-B14F-4D97-AF65-F5344CB8AC3E}">
        <p14:creationId xmlns:p14="http://schemas.microsoft.com/office/powerpoint/2010/main" val="151515068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marL="914400" indent="-914400" eaLnBrk="1" hangingPunct="1"/>
            <a:r>
              <a:rPr lang="en-US" altLang="zh-TW" sz="3200"/>
              <a:t>MessageBox.Show Method</a:t>
            </a:r>
            <a:endParaRPr lang="zh-TW" altLang="en-US" sz="3200"/>
          </a:p>
        </p:txBody>
      </p:sp>
      <p:graphicFrame>
        <p:nvGraphicFramePr>
          <p:cNvPr id="34819" name="Object 3"/>
          <p:cNvGraphicFramePr>
            <a:graphicFrameLocks noGrp="1" noChangeAspect="1"/>
          </p:cNvGraphicFramePr>
          <p:nvPr>
            <p:ph idx="1"/>
          </p:nvPr>
        </p:nvGraphicFramePr>
        <p:xfrm>
          <a:off x="1774826" y="1700213"/>
          <a:ext cx="8569325" cy="2087562"/>
        </p:xfrm>
        <a:graphic>
          <a:graphicData uri="http://schemas.openxmlformats.org/presentationml/2006/ole">
            <mc:AlternateContent xmlns:mc="http://schemas.openxmlformats.org/markup-compatibility/2006">
              <mc:Choice xmlns:v="urn:schemas-microsoft-com:vml" Requires="v">
                <p:oleObj spid="_x0000_s24580" name="PhotoImpact" r:id="rId3" imgW="8571429" imgH="1904762" progId="PI3.Image">
                  <p:embed/>
                </p:oleObj>
              </mc:Choice>
              <mc:Fallback>
                <p:oleObj name="PhotoImpact" r:id="rId3" imgW="8571429" imgH="190476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1700213"/>
                        <a:ext cx="8569325" cy="2087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992314" y="1916114"/>
            <a:ext cx="1158875" cy="369887"/>
          </a:xfrm>
          <a:prstGeom prst="rect">
            <a:avLst/>
          </a:prstGeom>
          <a:solidFill>
            <a:schemeClr val="accent6">
              <a:lumMod val="20000"/>
              <a:lumOff val="80000"/>
            </a:schemeClr>
          </a:solidFill>
        </p:spPr>
        <p:txBody>
          <a:bodyPr wrap="none">
            <a:spAutoFit/>
          </a:bodyPr>
          <a:lstStyle/>
          <a:p>
            <a:pPr eaLnBrk="1" hangingPunct="1">
              <a:defRPr/>
            </a:pPr>
            <a:r>
              <a:rPr lang="en-US" altLang="zh-TW" dirty="0"/>
              <a:t>Grammar</a:t>
            </a:r>
            <a:endParaRPr lang="zh-TW" altLang="en-US" dirty="0"/>
          </a:p>
        </p:txBody>
      </p:sp>
      <p:sp>
        <p:nvSpPr>
          <p:cNvPr id="3" name="文字方塊 2"/>
          <p:cNvSpPr txBox="1"/>
          <p:nvPr/>
        </p:nvSpPr>
        <p:spPr>
          <a:xfrm>
            <a:off x="1992314" y="2578100"/>
            <a:ext cx="8135937" cy="922338"/>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1" hangingPunct="1">
              <a:defRPr/>
            </a:pPr>
            <a:r>
              <a:rPr lang="en-US" altLang="zh-TW" dirty="0" err="1"/>
              <a:t>MessageBox.Show</a:t>
            </a:r>
            <a:r>
              <a:rPr lang="en-US" altLang="zh-TW" dirty="0"/>
              <a:t>(</a:t>
            </a:r>
            <a:r>
              <a:rPr lang="en-US" altLang="zh-TW" dirty="0" err="1"/>
              <a:t>msg</a:t>
            </a:r>
            <a:r>
              <a:rPr lang="en-US" altLang="zh-TW" dirty="0"/>
              <a:t>[, title[, </a:t>
            </a:r>
            <a:r>
              <a:rPr lang="en-US" altLang="zh-TW" dirty="0" err="1"/>
              <a:t>buttonConst</a:t>
            </a:r>
            <a:r>
              <a:rPr lang="en-US" altLang="zh-TW" dirty="0"/>
              <a:t>[, </a:t>
            </a:r>
            <a:r>
              <a:rPr lang="en-US" altLang="zh-TW" dirty="0" err="1"/>
              <a:t>iconConst</a:t>
            </a:r>
            <a:r>
              <a:rPr lang="en-US" altLang="zh-TW" dirty="0"/>
              <a:t>]]]);</a:t>
            </a:r>
          </a:p>
          <a:p>
            <a:pPr eaLnBrk="1" hangingPunct="1">
              <a:defRPr/>
            </a:pPr>
            <a:endParaRPr lang="en-US" altLang="zh-TW" dirty="0"/>
          </a:p>
          <a:p>
            <a:pPr eaLnBrk="1" hangingPunct="1">
              <a:defRPr/>
            </a:pPr>
            <a:r>
              <a:rPr lang="en-US" altLang="zh-TW" dirty="0" err="1"/>
              <a:t>retValue</a:t>
            </a:r>
            <a:r>
              <a:rPr lang="en-US" altLang="zh-TW" dirty="0"/>
              <a:t> = </a:t>
            </a:r>
            <a:r>
              <a:rPr lang="en-US" altLang="zh-TW" dirty="0" err="1"/>
              <a:t>MessageBox.Show</a:t>
            </a:r>
            <a:r>
              <a:rPr lang="en-US" altLang="zh-TW" dirty="0"/>
              <a:t>(</a:t>
            </a:r>
            <a:r>
              <a:rPr lang="en-US" altLang="zh-TW" dirty="0" err="1"/>
              <a:t>msg</a:t>
            </a:r>
            <a:r>
              <a:rPr lang="en-US" altLang="zh-TW" dirty="0"/>
              <a:t>[, title[, </a:t>
            </a:r>
            <a:r>
              <a:rPr lang="en-US" altLang="zh-TW" dirty="0" err="1"/>
              <a:t>buttonConst</a:t>
            </a:r>
            <a:r>
              <a:rPr lang="en-US" altLang="zh-TW" dirty="0"/>
              <a:t>[, </a:t>
            </a:r>
            <a:r>
              <a:rPr lang="en-US" altLang="zh-TW" dirty="0" err="1"/>
              <a:t>iconConst</a:t>
            </a:r>
            <a:r>
              <a:rPr lang="en-US" altLang="zh-TW" dirty="0"/>
              <a:t>]]]);</a:t>
            </a:r>
          </a:p>
        </p:txBody>
      </p:sp>
    </p:spTree>
    <p:extLst>
      <p:ext uri="{BB962C8B-B14F-4D97-AF65-F5344CB8AC3E}">
        <p14:creationId xmlns:p14="http://schemas.microsoft.com/office/powerpoint/2010/main" val="3864090698"/>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1703389" y="620714"/>
            <a:ext cx="8785225" cy="719137"/>
          </a:xfrm>
        </p:spPr>
        <p:txBody>
          <a:bodyPr/>
          <a:lstStyle/>
          <a:p>
            <a:pPr eaLnBrk="1" hangingPunct="1"/>
            <a:r>
              <a:rPr lang="en-US" altLang="zh-TW" sz="3200"/>
              <a:t>MessageBox.Show – Button Constant</a:t>
            </a:r>
            <a:endParaRPr lang="zh-TW" altLang="en-US" sz="3200"/>
          </a:p>
        </p:txBody>
      </p:sp>
      <p:graphicFrame>
        <p:nvGraphicFramePr>
          <p:cNvPr id="35843" name="Object 3"/>
          <p:cNvGraphicFramePr>
            <a:graphicFrameLocks noGrp="1" noChangeAspect="1"/>
          </p:cNvGraphicFramePr>
          <p:nvPr>
            <p:ph idx="1"/>
          </p:nvPr>
        </p:nvGraphicFramePr>
        <p:xfrm>
          <a:off x="1774826" y="1484314"/>
          <a:ext cx="8558213" cy="4752975"/>
        </p:xfrm>
        <a:graphic>
          <a:graphicData uri="http://schemas.openxmlformats.org/presentationml/2006/ole">
            <mc:AlternateContent xmlns:mc="http://schemas.openxmlformats.org/markup-compatibility/2006">
              <mc:Choice xmlns:v="urn:schemas-microsoft-com:vml" Requires="v">
                <p:oleObj spid="_x0000_s25604" name="PhotoImpact" r:id="rId3" imgW="8558730" imgH="3987302" progId="PI3.Image">
                  <p:embed/>
                </p:oleObj>
              </mc:Choice>
              <mc:Fallback>
                <p:oleObj name="PhotoImpact" r:id="rId3" imgW="8558730" imgH="398730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1484314"/>
                        <a:ext cx="8558213" cy="4752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3071814" y="1700214"/>
            <a:ext cx="1787525" cy="369887"/>
          </a:xfrm>
          <a:prstGeom prst="rect">
            <a:avLst/>
          </a:prstGeom>
          <a:solidFill>
            <a:schemeClr val="accent6">
              <a:lumMod val="20000"/>
              <a:lumOff val="80000"/>
            </a:schemeClr>
          </a:solidFill>
        </p:spPr>
        <p:txBody>
          <a:bodyPr wrap="none">
            <a:spAutoFit/>
          </a:bodyPr>
          <a:lstStyle/>
          <a:p>
            <a:pPr eaLnBrk="1" hangingPunct="1">
              <a:defRPr/>
            </a:pPr>
            <a:r>
              <a:rPr lang="en-US" altLang="zh-TW" dirty="0"/>
              <a:t>Button constant</a:t>
            </a:r>
            <a:endParaRPr lang="zh-TW" altLang="en-US" dirty="0"/>
          </a:p>
        </p:txBody>
      </p:sp>
      <p:sp>
        <p:nvSpPr>
          <p:cNvPr id="3" name="文字方塊 2"/>
          <p:cNvSpPr txBox="1"/>
          <p:nvPr/>
        </p:nvSpPr>
        <p:spPr>
          <a:xfrm>
            <a:off x="7391401" y="1700214"/>
            <a:ext cx="1814513" cy="369887"/>
          </a:xfrm>
          <a:prstGeom prst="rect">
            <a:avLst/>
          </a:prstGeom>
          <a:solidFill>
            <a:schemeClr val="accent6">
              <a:lumMod val="20000"/>
              <a:lumOff val="80000"/>
            </a:schemeClr>
          </a:solidFill>
        </p:spPr>
        <p:txBody>
          <a:bodyPr wrap="none">
            <a:spAutoFit/>
          </a:bodyPr>
          <a:lstStyle/>
          <a:p>
            <a:pPr eaLnBrk="1" hangingPunct="1">
              <a:defRPr/>
            </a:pPr>
            <a:r>
              <a:rPr lang="en-US" altLang="zh-TW" dirty="0"/>
              <a:t>Representation</a:t>
            </a:r>
            <a:endParaRPr lang="zh-TW" altLang="en-US" dirty="0"/>
          </a:p>
        </p:txBody>
      </p:sp>
    </p:spTree>
    <p:extLst>
      <p:ext uri="{BB962C8B-B14F-4D97-AF65-F5344CB8AC3E}">
        <p14:creationId xmlns:p14="http://schemas.microsoft.com/office/powerpoint/2010/main" val="1645847050"/>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ltLang="zh-TW" sz="3200"/>
              <a:t>MessageBox.Show – Icon Constant</a:t>
            </a:r>
            <a:endParaRPr lang="zh-TW" altLang="en-US" sz="3200"/>
          </a:p>
        </p:txBody>
      </p:sp>
      <p:graphicFrame>
        <p:nvGraphicFramePr>
          <p:cNvPr id="36867" name="Object 3"/>
          <p:cNvGraphicFramePr>
            <a:graphicFrameLocks noGrp="1" noChangeAspect="1"/>
          </p:cNvGraphicFramePr>
          <p:nvPr>
            <p:ph idx="1"/>
          </p:nvPr>
        </p:nvGraphicFramePr>
        <p:xfrm>
          <a:off x="1992314" y="1557339"/>
          <a:ext cx="8135937" cy="3889375"/>
        </p:xfrm>
        <a:graphic>
          <a:graphicData uri="http://schemas.openxmlformats.org/presentationml/2006/ole">
            <mc:AlternateContent xmlns:mc="http://schemas.openxmlformats.org/markup-compatibility/2006">
              <mc:Choice xmlns:v="urn:schemas-microsoft-com:vml" Requires="v">
                <p:oleObj spid="_x0000_s26628" name="PhotoImpact" r:id="rId3" imgW="7111111" imgH="3352381" progId="PI3.Image">
                  <p:embed/>
                </p:oleObj>
              </mc:Choice>
              <mc:Fallback>
                <p:oleObj name="PhotoImpact" r:id="rId3" imgW="7111111" imgH="3352381"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2314" y="1557339"/>
                        <a:ext cx="8135937" cy="3889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 name="文字方塊 2"/>
          <p:cNvSpPr txBox="1"/>
          <p:nvPr/>
        </p:nvSpPr>
        <p:spPr>
          <a:xfrm>
            <a:off x="3287714" y="1773238"/>
            <a:ext cx="1608137"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Icon Constant</a:t>
            </a:r>
            <a:endParaRPr lang="zh-TW" altLang="en-US" dirty="0"/>
          </a:p>
        </p:txBody>
      </p:sp>
      <p:sp>
        <p:nvSpPr>
          <p:cNvPr id="5" name="文字方塊 4"/>
          <p:cNvSpPr txBox="1"/>
          <p:nvPr/>
        </p:nvSpPr>
        <p:spPr>
          <a:xfrm>
            <a:off x="6056314" y="1773238"/>
            <a:ext cx="1749425"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Representation</a:t>
            </a:r>
            <a:endParaRPr lang="zh-TW" altLang="en-US" dirty="0"/>
          </a:p>
        </p:txBody>
      </p:sp>
      <p:sp>
        <p:nvSpPr>
          <p:cNvPr id="6" name="文字方塊 5"/>
          <p:cNvSpPr txBox="1"/>
          <p:nvPr/>
        </p:nvSpPr>
        <p:spPr>
          <a:xfrm>
            <a:off x="8183564" y="1773238"/>
            <a:ext cx="1544637" cy="368300"/>
          </a:xfrm>
          <a:prstGeom prst="rect">
            <a:avLst/>
          </a:prstGeom>
          <a:solidFill>
            <a:schemeClr val="accent6">
              <a:lumMod val="20000"/>
              <a:lumOff val="80000"/>
            </a:schemeClr>
          </a:solidFill>
        </p:spPr>
        <p:txBody>
          <a:bodyPr>
            <a:spAutoFit/>
          </a:bodyPr>
          <a:lstStyle/>
          <a:p>
            <a:pPr eaLnBrk="1" hangingPunct="1">
              <a:defRPr/>
            </a:pPr>
            <a:r>
              <a:rPr lang="en-US" altLang="zh-TW" dirty="0"/>
              <a:t>Description</a:t>
            </a:r>
            <a:endParaRPr lang="zh-TW" altLang="en-US" dirty="0"/>
          </a:p>
        </p:txBody>
      </p:sp>
      <p:sp>
        <p:nvSpPr>
          <p:cNvPr id="7" name="文字方塊 6"/>
          <p:cNvSpPr txBox="1"/>
          <p:nvPr/>
        </p:nvSpPr>
        <p:spPr>
          <a:xfrm>
            <a:off x="6446839" y="2357439"/>
            <a:ext cx="968375"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No icon</a:t>
            </a:r>
            <a:endParaRPr lang="zh-TW" altLang="en-US" dirty="0"/>
          </a:p>
        </p:txBody>
      </p:sp>
      <p:sp>
        <p:nvSpPr>
          <p:cNvPr id="8" name="文字方塊 7"/>
          <p:cNvSpPr txBox="1"/>
          <p:nvPr/>
        </p:nvSpPr>
        <p:spPr>
          <a:xfrm>
            <a:off x="8070850" y="2916238"/>
            <a:ext cx="1697038" cy="3683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Error message</a:t>
            </a:r>
            <a:endParaRPr lang="zh-TW" altLang="en-US" dirty="0"/>
          </a:p>
        </p:txBody>
      </p:sp>
      <p:sp>
        <p:nvSpPr>
          <p:cNvPr id="9" name="文字方塊 8"/>
          <p:cNvSpPr txBox="1"/>
          <p:nvPr/>
        </p:nvSpPr>
        <p:spPr>
          <a:xfrm>
            <a:off x="7866063" y="3529014"/>
            <a:ext cx="2108200"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Question message</a:t>
            </a:r>
            <a:endParaRPr lang="zh-TW" altLang="en-US" dirty="0"/>
          </a:p>
        </p:txBody>
      </p:sp>
      <p:sp>
        <p:nvSpPr>
          <p:cNvPr id="10" name="文字方塊 9"/>
          <p:cNvSpPr txBox="1"/>
          <p:nvPr/>
        </p:nvSpPr>
        <p:spPr>
          <a:xfrm>
            <a:off x="7900988" y="4141789"/>
            <a:ext cx="2036762"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dirty="0"/>
              <a:t>Warning message</a:t>
            </a:r>
            <a:endParaRPr lang="zh-TW" altLang="en-US" dirty="0"/>
          </a:p>
        </p:txBody>
      </p:sp>
      <p:sp>
        <p:nvSpPr>
          <p:cNvPr id="11" name="文字方塊 10"/>
          <p:cNvSpPr txBox="1"/>
          <p:nvPr/>
        </p:nvSpPr>
        <p:spPr>
          <a:xfrm>
            <a:off x="8256588" y="4703763"/>
            <a:ext cx="1270000" cy="58420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eaLnBrk="1" hangingPunct="1">
              <a:defRPr/>
            </a:pPr>
            <a:r>
              <a:rPr lang="en-US" altLang="zh-TW" sz="1600" dirty="0"/>
              <a:t>Information </a:t>
            </a:r>
          </a:p>
          <a:p>
            <a:pPr eaLnBrk="1" hangingPunct="1">
              <a:defRPr/>
            </a:pPr>
            <a:r>
              <a:rPr lang="en-US" altLang="zh-TW" sz="1600" dirty="0"/>
              <a:t>message</a:t>
            </a:r>
            <a:endParaRPr lang="zh-TW" altLang="en-US" sz="1600" dirty="0"/>
          </a:p>
        </p:txBody>
      </p:sp>
      <p:sp>
        <p:nvSpPr>
          <p:cNvPr id="2" name="文字方塊 1"/>
          <p:cNvSpPr txBox="1"/>
          <p:nvPr/>
        </p:nvSpPr>
        <p:spPr>
          <a:xfrm>
            <a:off x="4252913" y="2944814"/>
            <a:ext cx="696912" cy="369887"/>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pPr>
              <a:defRPr/>
            </a:pPr>
            <a:r>
              <a:rPr lang="en-US" altLang="zh-TW" dirty="0"/>
              <a:t>Error</a:t>
            </a:r>
            <a:endParaRPr lang="zh-TW" altLang="en-US" dirty="0"/>
          </a:p>
        </p:txBody>
      </p:sp>
    </p:spTree>
    <p:extLst>
      <p:ext uri="{BB962C8B-B14F-4D97-AF65-F5344CB8AC3E}">
        <p14:creationId xmlns:p14="http://schemas.microsoft.com/office/powerpoint/2010/main" val="413793756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p:cNvSpPr>
            <a:spLocks noGrp="1" noChangeArrowheads="1"/>
          </p:cNvSpPr>
          <p:nvPr>
            <p:ph type="body" idx="1"/>
          </p:nvPr>
        </p:nvSpPr>
        <p:spPr>
          <a:xfrm>
            <a:off x="1703388" y="3789364"/>
            <a:ext cx="8964612" cy="1800225"/>
          </a:xfrm>
        </p:spPr>
        <p:txBody>
          <a:bodyPr/>
          <a:lstStyle/>
          <a:p>
            <a:pPr eaLnBrk="1" hangingPunct="1">
              <a:buFont typeface="Wingdings" panose="05000000000000000000" pitchFamily="2" charset="2"/>
              <a:buNone/>
            </a:pPr>
            <a:r>
              <a:rPr lang="en-US" altLang="zh-TW" smtClean="0"/>
              <a:t>Usage</a:t>
            </a:r>
            <a:r>
              <a:rPr lang="sv-SE" altLang="zh-TW" smtClean="0"/>
              <a:t>:</a:t>
            </a:r>
          </a:p>
          <a:p>
            <a:pPr eaLnBrk="1" hangingPunct="1">
              <a:buFont typeface="Wingdings" panose="05000000000000000000" pitchFamily="2" charset="2"/>
              <a:buNone/>
            </a:pPr>
            <a:r>
              <a:rPr lang="sv-SE" altLang="zh-TW" sz="2000"/>
              <a:t> </a:t>
            </a:r>
            <a:r>
              <a:rPr lang="sv-SE" altLang="zh-TW" sz="2400"/>
              <a:t>MessageBox.Show("</a:t>
            </a:r>
            <a:r>
              <a:rPr lang="zh-TW" altLang="sv-SE" sz="2400"/>
              <a:t>心美，看什麼都漂亮！</a:t>
            </a:r>
            <a:r>
              <a:rPr lang="sv-SE" altLang="zh-TW" sz="2400"/>
              <a:t>", "</a:t>
            </a:r>
            <a:r>
              <a:rPr lang="zh-TW" altLang="sv-SE" sz="2400"/>
              <a:t>開朗</a:t>
            </a:r>
            <a:r>
              <a:rPr lang="sv-SE" altLang="zh-TW" sz="2400"/>
              <a:t>",</a:t>
            </a:r>
            <a:br>
              <a:rPr lang="sv-SE" altLang="zh-TW" sz="2400"/>
            </a:br>
            <a:r>
              <a:rPr lang="sv-SE" altLang="zh-TW" sz="2400"/>
              <a:t>MessageBoxButtons. YesNo, MessageBoxIcon.Asterisk);</a:t>
            </a:r>
            <a:endParaRPr lang="en-US" altLang="zh-TW" sz="2400"/>
          </a:p>
        </p:txBody>
      </p:sp>
      <p:pic>
        <p:nvPicPr>
          <p:cNvPr id="3789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1814" y="1196975"/>
            <a:ext cx="4752975" cy="247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24455666"/>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sv-SE" altLang="zh-TW" sz="3200"/>
              <a:t>MessageBox.Show </a:t>
            </a:r>
            <a:r>
              <a:rPr lang="en-US" altLang="zh-TW" sz="3200"/>
              <a:t>Method – Return Value</a:t>
            </a:r>
            <a:endParaRPr lang="zh-TW" altLang="en-US" sz="3200"/>
          </a:p>
        </p:txBody>
      </p:sp>
      <p:graphicFrame>
        <p:nvGraphicFramePr>
          <p:cNvPr id="38915" name="Object 3"/>
          <p:cNvGraphicFramePr>
            <a:graphicFrameLocks noGrp="1" noChangeAspect="1"/>
          </p:cNvGraphicFramePr>
          <p:nvPr>
            <p:ph idx="1"/>
          </p:nvPr>
        </p:nvGraphicFramePr>
        <p:xfrm>
          <a:off x="2711451" y="1412876"/>
          <a:ext cx="6697663" cy="5040313"/>
        </p:xfrm>
        <a:graphic>
          <a:graphicData uri="http://schemas.openxmlformats.org/presentationml/2006/ole">
            <mc:AlternateContent xmlns:mc="http://schemas.openxmlformats.org/markup-compatibility/2006">
              <mc:Choice xmlns:v="urn:schemas-microsoft-com:vml" Requires="v">
                <p:oleObj spid="_x0000_s27652" name="PhotoImpact" r:id="rId3" imgW="6031746" imgH="4546032" progId="PI3.Image">
                  <p:embed/>
                </p:oleObj>
              </mc:Choice>
              <mc:Fallback>
                <p:oleObj name="PhotoImpact" r:id="rId3" imgW="6031746" imgH="4546032"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11451" y="1412876"/>
                        <a:ext cx="6697663" cy="50403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3300413" y="1547813"/>
            <a:ext cx="850900"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Button</a:t>
            </a:r>
            <a:endParaRPr lang="zh-TW" altLang="en-US" dirty="0"/>
          </a:p>
        </p:txBody>
      </p:sp>
      <p:sp>
        <p:nvSpPr>
          <p:cNvPr id="3" name="文字方塊 2"/>
          <p:cNvSpPr txBox="1"/>
          <p:nvPr/>
        </p:nvSpPr>
        <p:spPr>
          <a:xfrm>
            <a:off x="5970588" y="1547813"/>
            <a:ext cx="2070100" cy="368300"/>
          </a:xfrm>
          <a:prstGeom prst="rect">
            <a:avLst/>
          </a:prstGeom>
          <a:solidFill>
            <a:schemeClr val="accent6">
              <a:lumMod val="20000"/>
              <a:lumOff val="80000"/>
            </a:schemeClr>
          </a:solidFill>
        </p:spPr>
        <p:txBody>
          <a:bodyPr wrap="none">
            <a:spAutoFit/>
          </a:bodyPr>
          <a:lstStyle/>
          <a:p>
            <a:pPr eaLnBrk="1" hangingPunct="1">
              <a:defRPr/>
            </a:pPr>
            <a:r>
              <a:rPr lang="en-US" altLang="zh-TW" dirty="0"/>
              <a:t>Returned constant</a:t>
            </a:r>
            <a:endParaRPr lang="zh-TW" altLang="en-US" dirty="0"/>
          </a:p>
        </p:txBody>
      </p:sp>
    </p:spTree>
    <p:extLst>
      <p:ext uri="{BB962C8B-B14F-4D97-AF65-F5344CB8AC3E}">
        <p14:creationId xmlns:p14="http://schemas.microsoft.com/office/powerpoint/2010/main" val="361700845"/>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9938" name="Object 3"/>
          <p:cNvGraphicFramePr>
            <a:graphicFrameLocks noGrp="1" noChangeAspect="1"/>
          </p:cNvGraphicFramePr>
          <p:nvPr>
            <p:ph idx="1"/>
          </p:nvPr>
        </p:nvGraphicFramePr>
        <p:xfrm>
          <a:off x="1703388" y="981076"/>
          <a:ext cx="8964612" cy="3313113"/>
        </p:xfrm>
        <a:graphic>
          <a:graphicData uri="http://schemas.openxmlformats.org/presentationml/2006/ole">
            <mc:AlternateContent xmlns:mc="http://schemas.openxmlformats.org/markup-compatibility/2006">
              <mc:Choice xmlns:v="urn:schemas-microsoft-com:vml" Requires="v">
                <p:oleObj spid="_x0000_s28676" name="PhotoImpact" r:id="rId3" imgW="9257143" imgH="2895238" progId="PI3.Image">
                  <p:embed/>
                </p:oleObj>
              </mc:Choice>
              <mc:Fallback>
                <p:oleObj name="PhotoImpact" r:id="rId3" imgW="9257143" imgH="2895238"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3388" y="981076"/>
                        <a:ext cx="8964612" cy="3313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703389" y="893764"/>
            <a:ext cx="8785225" cy="9239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eaLnBrk="1" hangingPunct="1">
              <a:defRPr/>
            </a:pPr>
            <a:r>
              <a:rPr lang="en-US" altLang="zh-TW" b="1" dirty="0"/>
              <a:t>Ex(</a:t>
            </a:r>
            <a:r>
              <a:rPr lang="en-US" altLang="zh-TW" b="1" dirty="0" err="1"/>
              <a:t>WindowsFormMessageBox</a:t>
            </a:r>
            <a:r>
              <a:rPr lang="en-US" altLang="zh-TW" b="1" dirty="0"/>
              <a:t>): </a:t>
            </a:r>
            <a:r>
              <a:rPr lang="en-US" altLang="zh-TW" dirty="0"/>
              <a:t>if the user presses Yes button, then close the program window. Usage:</a:t>
            </a:r>
          </a:p>
          <a:p>
            <a:pPr eaLnBrk="1" hangingPunct="1">
              <a:defRPr/>
            </a:pPr>
            <a:endParaRPr lang="zh-TW" altLang="en-US" dirty="0"/>
          </a:p>
        </p:txBody>
      </p:sp>
    </p:spTree>
    <p:extLst>
      <p:ext uri="{BB962C8B-B14F-4D97-AF65-F5344CB8AC3E}">
        <p14:creationId xmlns:p14="http://schemas.microsoft.com/office/powerpoint/2010/main" val="1985576924"/>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Object 3"/>
          <p:cNvGraphicFramePr>
            <a:graphicFrameLocks noGrp="1" noChangeAspect="1"/>
          </p:cNvGraphicFramePr>
          <p:nvPr>
            <p:ph idx="1"/>
          </p:nvPr>
        </p:nvGraphicFramePr>
        <p:xfrm>
          <a:off x="1774826" y="404813"/>
          <a:ext cx="8424863" cy="5903912"/>
        </p:xfrm>
        <a:graphic>
          <a:graphicData uri="http://schemas.openxmlformats.org/presentationml/2006/ole">
            <mc:AlternateContent xmlns:mc="http://schemas.openxmlformats.org/markup-compatibility/2006">
              <mc:Choice xmlns:v="urn:schemas-microsoft-com:vml" Requires="v">
                <p:oleObj spid="_x0000_s29700" name="PhotoImpact" r:id="rId3" imgW="9447619" imgH="5536508" progId="PI3.Image">
                  <p:embed/>
                </p:oleObj>
              </mc:Choice>
              <mc:Fallback>
                <p:oleObj name="PhotoImpact" r:id="rId3" imgW="9447619" imgH="5536508" progId="PI3.Imag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4826" y="404813"/>
                        <a:ext cx="8424863" cy="59039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文字方塊 1"/>
          <p:cNvSpPr txBox="1"/>
          <p:nvPr/>
        </p:nvSpPr>
        <p:spPr>
          <a:xfrm>
            <a:off x="1771650" y="404814"/>
            <a:ext cx="8428038" cy="6186487"/>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a:defRPr/>
            </a:pPr>
            <a:r>
              <a:rPr lang="en-US" altLang="zh-TW" b="1" dirty="0"/>
              <a:t>Practice(Guess):</a:t>
            </a:r>
          </a:p>
          <a:p>
            <a:pPr>
              <a:defRPr/>
            </a:pPr>
            <a:endParaRPr lang="en-US" altLang="zh-TW" dirty="0"/>
          </a:p>
          <a:p>
            <a:pPr>
              <a:defRPr/>
            </a:pPr>
            <a:r>
              <a:rPr lang="en-US" altLang="zh-TW" dirty="0"/>
              <a:t>Design a number-guess game which generates a 2-digit random number, requirements:</a:t>
            </a:r>
          </a:p>
          <a:p>
            <a:pPr marL="342900" indent="-342900">
              <a:buFontTx/>
              <a:buAutoNum type="arabicPeriod"/>
              <a:defRPr/>
            </a:pPr>
            <a:r>
              <a:rPr lang="en-US" altLang="zh-TW" dirty="0"/>
              <a:t>There is a </a:t>
            </a:r>
            <a:r>
              <a:rPr lang="en-US" altLang="zh-TW" dirty="0" err="1"/>
              <a:t>TextBox</a:t>
            </a:r>
            <a:r>
              <a:rPr lang="en-US" altLang="zh-TW" dirty="0"/>
              <a:t>, which shows a tool tip “Please input a 2-digit number!” when the mouse is on this </a:t>
            </a:r>
            <a:r>
              <a:rPr lang="en-US" altLang="zh-TW" dirty="0" err="1"/>
              <a:t>TextBox</a:t>
            </a:r>
            <a:endParaRPr lang="en-US" altLang="zh-TW" dirty="0"/>
          </a:p>
          <a:p>
            <a:pPr marL="342900" indent="-342900">
              <a:buFontTx/>
              <a:buAutoNum type="arabicPeriod"/>
              <a:defRPr/>
            </a:pPr>
            <a:r>
              <a:rPr lang="en-US" altLang="zh-TW" dirty="0"/>
              <a:t>The generated random number has between 10 and 99. If the player’s answer is correct, use </a:t>
            </a:r>
            <a:r>
              <a:rPr lang="en-US" altLang="zh-TW" dirty="0" err="1"/>
              <a:t>MessageBox</a:t>
            </a:r>
            <a:r>
              <a:rPr lang="en-US" altLang="zh-TW" dirty="0"/>
              <a:t> to show “Congratulations!”</a:t>
            </a:r>
          </a:p>
          <a:p>
            <a:pPr marL="342900" indent="-342900">
              <a:buFontTx/>
              <a:buAutoNum type="arabicPeriod"/>
              <a:defRPr/>
            </a:pPr>
            <a:r>
              <a:rPr lang="en-US" altLang="zh-TW" dirty="0"/>
              <a:t>If the data of </a:t>
            </a:r>
            <a:r>
              <a:rPr lang="en-US" altLang="zh-TW" dirty="0" err="1"/>
              <a:t>TextBox</a:t>
            </a:r>
            <a:r>
              <a:rPr lang="en-US" altLang="zh-TW" dirty="0"/>
              <a:t> is not a number, show an error message “Please input a 2-digit number” and a warning message “Please input a number between the minimum number and the maximum number”</a:t>
            </a:r>
          </a:p>
          <a:p>
            <a:pPr marL="342900" indent="-342900">
              <a:buFontTx/>
              <a:buAutoNum type="arabicPeriod"/>
              <a:defRPr/>
            </a:pPr>
            <a:r>
              <a:rPr lang="en-US" altLang="zh-TW" dirty="0"/>
              <a:t>If the player’s input number is greater than the answer, show an info message “Please input a smaller number” and use the input number to replace the content of </a:t>
            </a:r>
            <a:r>
              <a:rPr lang="en-US" altLang="zh-TW" dirty="0" err="1"/>
              <a:t>lblLarge</a:t>
            </a:r>
            <a:r>
              <a:rPr lang="en-US" altLang="zh-TW" dirty="0"/>
              <a:t> Label</a:t>
            </a:r>
          </a:p>
          <a:p>
            <a:pPr marL="342900" indent="-342900">
              <a:buFontTx/>
              <a:buAutoNum type="arabicPeriod"/>
              <a:defRPr/>
            </a:pPr>
            <a:r>
              <a:rPr lang="en-US" altLang="zh-TW" dirty="0"/>
              <a:t>If the player’s input number is smaller than the answer, show an info message “Please input a greater number” and use the input number to replace the content of </a:t>
            </a:r>
            <a:r>
              <a:rPr lang="en-US" altLang="zh-TW" dirty="0" err="1"/>
              <a:t>lblSmall</a:t>
            </a:r>
            <a:r>
              <a:rPr lang="en-US" altLang="zh-TW" dirty="0"/>
              <a:t> Label</a:t>
            </a:r>
          </a:p>
          <a:p>
            <a:pPr marL="342900" indent="-342900">
              <a:buFontTx/>
              <a:buAutoNum type="arabicPeriod"/>
              <a:defRPr/>
            </a:pPr>
            <a:r>
              <a:rPr lang="en-US" altLang="zh-TW" dirty="0"/>
              <a:t>If input number is not between the minimum number and the maximum number, show an info message “Please input a number between the minimum number and the maximum number”</a:t>
            </a:r>
          </a:p>
          <a:p>
            <a:pPr marL="342900" indent="-342900">
              <a:buFontTx/>
              <a:buAutoNum type="arabicPeriod"/>
              <a:defRPr/>
            </a:pPr>
            <a:r>
              <a:rPr lang="en-US" altLang="zh-TW" dirty="0"/>
              <a:t>The </a:t>
            </a:r>
            <a:r>
              <a:rPr lang="en-US" altLang="zh-TW" dirty="0" err="1"/>
              <a:t>TextBox</a:t>
            </a:r>
            <a:r>
              <a:rPr lang="en-US" altLang="zh-TW" dirty="0"/>
              <a:t> is cleared and focused when the message box is closed except for the info message “Congratulations!”</a:t>
            </a:r>
            <a:endParaRPr lang="zh-TW" altLang="en-US" dirty="0"/>
          </a:p>
        </p:txBody>
      </p:sp>
    </p:spTree>
    <p:extLst>
      <p:ext uri="{BB962C8B-B14F-4D97-AF65-F5344CB8AC3E}">
        <p14:creationId xmlns:p14="http://schemas.microsoft.com/office/powerpoint/2010/main" val="11298361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標楷體"/>
        <a:cs typeface=""/>
      </a:majorFont>
      <a:minorFont>
        <a:latin typeface="Arial"/>
        <a:ea typeface="標楷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標楷體"/>
        <a:cs typeface=""/>
      </a:majorFont>
      <a:minorFont>
        <a:latin typeface="Arial"/>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1513</TotalTime>
  <Words>3230</Words>
  <Application>Microsoft Office PowerPoint</Application>
  <PresentationFormat>寬螢幕</PresentationFormat>
  <Paragraphs>487</Paragraphs>
  <Slides>103</Slides>
  <Notes>1</Notes>
  <HiddenSlides>0</HiddenSlides>
  <MMClips>0</MMClips>
  <ScaleCrop>false</ScaleCrop>
  <HeadingPairs>
    <vt:vector size="8" baseType="variant">
      <vt:variant>
        <vt:lpstr>使用字型</vt:lpstr>
      </vt:variant>
      <vt:variant>
        <vt:i4>8</vt:i4>
      </vt:variant>
      <vt:variant>
        <vt:lpstr>佈景主題</vt:lpstr>
      </vt:variant>
      <vt:variant>
        <vt:i4>3</vt:i4>
      </vt:variant>
      <vt:variant>
        <vt:lpstr>內嵌 OLE 伺服程式</vt:lpstr>
      </vt:variant>
      <vt:variant>
        <vt:i4>1</vt:i4>
      </vt:variant>
      <vt:variant>
        <vt:lpstr>投影片標題</vt:lpstr>
      </vt:variant>
      <vt:variant>
        <vt:i4>103</vt:i4>
      </vt:variant>
    </vt:vector>
  </HeadingPairs>
  <TitlesOfParts>
    <vt:vector size="115" baseType="lpstr">
      <vt:lpstr>新細明體</vt:lpstr>
      <vt:lpstr>標楷體</vt:lpstr>
      <vt:lpstr>Arial</vt:lpstr>
      <vt:lpstr>Arial Black</vt:lpstr>
      <vt:lpstr>Calibri</vt:lpstr>
      <vt:lpstr>Calibri Light</vt:lpstr>
      <vt:lpstr>Times New Roman</vt:lpstr>
      <vt:lpstr>Wingdings</vt:lpstr>
      <vt:lpstr>Office 佈景主題</vt:lpstr>
      <vt:lpstr>Pixel</vt:lpstr>
      <vt:lpstr>1_Pixel</vt:lpstr>
      <vt:lpstr>PhotoImpact</vt:lpstr>
      <vt:lpstr>Chapter 6</vt:lpstr>
      <vt:lpstr>6-1 First Discovered Windows Application</vt:lpstr>
      <vt:lpstr>Project</vt:lpstr>
      <vt:lpstr>1. Open Visual C# IDE</vt:lpstr>
      <vt:lpstr>PowerPoint 簡報</vt:lpstr>
      <vt:lpstr>2. Windows Application – Run &amp; Close</vt:lpstr>
      <vt:lpstr>2. Windows Application – Run &amp; Close</vt:lpstr>
      <vt:lpstr>3. Windows Application – Save and Open</vt:lpstr>
      <vt:lpstr>3. Windows Application – Save and Open</vt:lpstr>
      <vt:lpstr>2. Exiting IDE</vt:lpstr>
      <vt:lpstr>3. Open Project Directory</vt:lpstr>
      <vt:lpstr>PowerPoint 簡報</vt:lpstr>
      <vt:lpstr>6-2 Development Environment of Windows Application</vt:lpstr>
      <vt:lpstr>2. Fixed toolbox </vt:lpstr>
      <vt:lpstr>PowerPoint 簡報</vt:lpstr>
      <vt:lpstr>PowerPoint 簡報</vt:lpstr>
      <vt:lpstr>PowerPoint 簡報</vt:lpstr>
      <vt:lpstr>PowerPoint 簡報</vt:lpstr>
      <vt:lpstr>6-3 Phases of Windows Application Design</vt:lpstr>
      <vt:lpstr>PowerPoint 簡報</vt:lpstr>
      <vt:lpstr>PowerPoint 簡報</vt:lpstr>
      <vt:lpstr>PowerPoint 簡報</vt:lpstr>
      <vt:lpstr>3 ways to set properties </vt:lpstr>
      <vt:lpstr>Set the Name and Text properties</vt:lpstr>
      <vt:lpstr>PowerPoint 簡報</vt:lpstr>
      <vt:lpstr>3. Source Code</vt:lpstr>
      <vt:lpstr>PowerPoint 簡報</vt:lpstr>
      <vt:lpstr>Practice 3</vt:lpstr>
      <vt:lpstr>Practice 3</vt:lpstr>
      <vt:lpstr>4. Debug</vt:lpstr>
      <vt:lpstr>Debug</vt:lpstr>
      <vt:lpstr>Practice-debug</vt:lpstr>
      <vt:lpstr>6-4 Set Properties in Source Code</vt:lpstr>
      <vt:lpstr>PowerPoint 簡報</vt:lpstr>
      <vt:lpstr>2. Integrated Enumeration Class</vt:lpstr>
      <vt:lpstr>PowerPoint 簡報</vt:lpstr>
      <vt:lpstr>PowerPoint 簡報</vt:lpstr>
      <vt:lpstr>PowerPoint 簡報</vt:lpstr>
      <vt:lpstr>2. BorderStyle Enumeration: BorderStyle </vt:lpstr>
      <vt:lpstr>PowerPoint 簡報</vt:lpstr>
      <vt:lpstr>3. new</vt:lpstr>
      <vt:lpstr>PowerPoint 簡報</vt:lpstr>
      <vt:lpstr>PowerPoint 簡報</vt:lpstr>
      <vt:lpstr>PowerPoint 簡報</vt:lpstr>
      <vt:lpstr>Image and BackgroundImage Properties</vt:lpstr>
      <vt:lpstr>PowerPoint 簡報</vt:lpstr>
      <vt:lpstr>PowerPoint 簡報</vt:lpstr>
      <vt:lpstr>Practice (change)</vt:lpstr>
      <vt:lpstr>Practice (change)</vt:lpstr>
      <vt:lpstr>PowerPoint 簡報</vt:lpstr>
      <vt:lpstr>Stu_Practice(WindowStyleChange)</vt:lpstr>
      <vt:lpstr>Practice (cont’d)</vt:lpstr>
      <vt:lpstr>Result</vt:lpstr>
      <vt:lpstr>6-5 Form</vt:lpstr>
      <vt:lpstr>PowerPoint 簡報</vt:lpstr>
      <vt:lpstr>PowerPoint 簡報</vt:lpstr>
      <vt:lpstr>PowerPoint 簡報</vt:lpstr>
      <vt:lpstr>PowerPoint 簡報</vt:lpstr>
      <vt:lpstr>Form Methods</vt:lpstr>
      <vt:lpstr>PowerPoint 簡報</vt:lpstr>
      <vt:lpstr>PowerPoint 簡報</vt:lpstr>
      <vt:lpstr>PowerPoint 簡報</vt:lpstr>
      <vt:lpstr>Source Code</vt:lpstr>
      <vt:lpstr>PowerPoint 簡報</vt:lpstr>
      <vt:lpstr>6-6 Label, Button, TextBox</vt:lpstr>
      <vt:lpstr>PowerPoint 簡報</vt:lpstr>
      <vt:lpstr>PowerPoint 簡報</vt:lpstr>
      <vt:lpstr>Button Control Item</vt:lpstr>
      <vt:lpstr>TextBox Control Item</vt:lpstr>
      <vt:lpstr>PowerPoint 簡報</vt:lpstr>
      <vt:lpstr>PowerPoint 簡報</vt:lpstr>
      <vt:lpstr>PowerPoint 簡報</vt:lpstr>
      <vt:lpstr>PowerPoint 簡報</vt:lpstr>
      <vt:lpstr>PowerPoint 簡報</vt:lpstr>
      <vt:lpstr>TextBox Methods</vt:lpstr>
      <vt:lpstr>TextBox TextChanged Event</vt:lpstr>
      <vt:lpstr>PowerPoint 簡報</vt:lpstr>
      <vt:lpstr>PowerPoint 簡報</vt:lpstr>
      <vt:lpstr>PowerPoint 簡報</vt:lpstr>
      <vt:lpstr>PowerPoint 簡報</vt:lpstr>
      <vt:lpstr>PowerPoint 簡報</vt:lpstr>
      <vt:lpstr>PowerPoint 簡報</vt:lpstr>
      <vt:lpstr>Practice(List)</vt:lpstr>
      <vt:lpstr>PowerPoint 簡報</vt:lpstr>
      <vt:lpstr>PowerPoint 簡報</vt:lpstr>
      <vt:lpstr>PowerPoint 簡報</vt:lpstr>
      <vt:lpstr>PowerPoint 簡報</vt:lpstr>
      <vt:lpstr>PowerPoint 簡報</vt:lpstr>
      <vt:lpstr>ToolTip Control Item</vt:lpstr>
      <vt:lpstr>ToolTip Methods</vt:lpstr>
      <vt:lpstr>PowerPoint 簡報</vt:lpstr>
      <vt:lpstr>6-8 MessageBox Class</vt:lpstr>
      <vt:lpstr>MessageBox.Show Method</vt:lpstr>
      <vt:lpstr>MessageBox.Show – Button Constant</vt:lpstr>
      <vt:lpstr>MessageBox.Show – Icon Constant</vt:lpstr>
      <vt:lpstr>PowerPoint 簡報</vt:lpstr>
      <vt:lpstr>MessageBox.Show Method – Return Value</vt:lpstr>
      <vt:lpstr>PowerPoint 簡報</vt:lpstr>
      <vt:lpstr>PowerPoint 簡報</vt:lpstr>
      <vt:lpstr>PowerPoint 簡報</vt:lpstr>
      <vt:lpstr>PowerPoint 簡報</vt:lpstr>
      <vt:lpstr>Result</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6</dc:title>
  <dc:creator>banana banana</dc:creator>
  <cp:lastModifiedBy>user</cp:lastModifiedBy>
  <cp:revision>63</cp:revision>
  <dcterms:created xsi:type="dcterms:W3CDTF">2015-08-17T10:00:57Z</dcterms:created>
  <dcterms:modified xsi:type="dcterms:W3CDTF">2016-03-23T03:08:15Z</dcterms:modified>
</cp:coreProperties>
</file>

<file path=docProps/thumbnail.jpeg>
</file>